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1"/>
  </p:notesMasterIdLst>
  <p:handoutMasterIdLst>
    <p:handoutMasterId r:id="rId82"/>
  </p:handoutMasterIdLst>
  <p:sldIdLst>
    <p:sldId id="265" r:id="rId5"/>
    <p:sldId id="398" r:id="rId6"/>
    <p:sldId id="325" r:id="rId7"/>
    <p:sldId id="396" r:id="rId8"/>
    <p:sldId id="389" r:id="rId9"/>
    <p:sldId id="370" r:id="rId10"/>
    <p:sldId id="371" r:id="rId11"/>
    <p:sldId id="390" r:id="rId12"/>
    <p:sldId id="372" r:id="rId13"/>
    <p:sldId id="334" r:id="rId14"/>
    <p:sldId id="314" r:id="rId15"/>
    <p:sldId id="326" r:id="rId16"/>
    <p:sldId id="391" r:id="rId17"/>
    <p:sldId id="374" r:id="rId18"/>
    <p:sldId id="377" r:id="rId19"/>
    <p:sldId id="327" r:id="rId20"/>
    <p:sldId id="328" r:id="rId21"/>
    <p:sldId id="329" r:id="rId22"/>
    <p:sldId id="330" r:id="rId23"/>
    <p:sldId id="336" r:id="rId24"/>
    <p:sldId id="375" r:id="rId25"/>
    <p:sldId id="337" r:id="rId26"/>
    <p:sldId id="339" r:id="rId27"/>
    <p:sldId id="338" r:id="rId28"/>
    <p:sldId id="395" r:id="rId29"/>
    <p:sldId id="340" r:id="rId30"/>
    <p:sldId id="341" r:id="rId31"/>
    <p:sldId id="399" r:id="rId32"/>
    <p:sldId id="342" r:id="rId33"/>
    <p:sldId id="400" r:id="rId34"/>
    <p:sldId id="392" r:id="rId35"/>
    <p:sldId id="343" r:id="rId36"/>
    <p:sldId id="382" r:id="rId37"/>
    <p:sldId id="383" r:id="rId38"/>
    <p:sldId id="345" r:id="rId39"/>
    <p:sldId id="344" r:id="rId40"/>
    <p:sldId id="346" r:id="rId41"/>
    <p:sldId id="347" r:id="rId42"/>
    <p:sldId id="348" r:id="rId43"/>
    <p:sldId id="349" r:id="rId44"/>
    <p:sldId id="350" r:id="rId45"/>
    <p:sldId id="351" r:id="rId46"/>
    <p:sldId id="361" r:id="rId47"/>
    <p:sldId id="352" r:id="rId48"/>
    <p:sldId id="356" r:id="rId49"/>
    <p:sldId id="357" r:id="rId50"/>
    <p:sldId id="358" r:id="rId51"/>
    <p:sldId id="359" r:id="rId52"/>
    <p:sldId id="360" r:id="rId53"/>
    <p:sldId id="376" r:id="rId54"/>
    <p:sldId id="322" r:id="rId55"/>
    <p:sldId id="310" r:id="rId56"/>
    <p:sldId id="384" r:id="rId57"/>
    <p:sldId id="378" r:id="rId58"/>
    <p:sldId id="385" r:id="rId59"/>
    <p:sldId id="386" r:id="rId60"/>
    <p:sldId id="380" r:id="rId61"/>
    <p:sldId id="387" r:id="rId62"/>
    <p:sldId id="354" r:id="rId63"/>
    <p:sldId id="321" r:id="rId64"/>
    <p:sldId id="381" r:id="rId65"/>
    <p:sldId id="335" r:id="rId66"/>
    <p:sldId id="388" r:id="rId67"/>
    <p:sldId id="320" r:id="rId68"/>
    <p:sldId id="331" r:id="rId69"/>
    <p:sldId id="332" r:id="rId70"/>
    <p:sldId id="333" r:id="rId71"/>
    <p:sldId id="368" r:id="rId72"/>
    <p:sldId id="353" r:id="rId73"/>
    <p:sldId id="393" r:id="rId74"/>
    <p:sldId id="394" r:id="rId75"/>
    <p:sldId id="362" r:id="rId76"/>
    <p:sldId id="397" r:id="rId77"/>
    <p:sldId id="364" r:id="rId78"/>
    <p:sldId id="365" r:id="rId79"/>
    <p:sldId id="369" r:id="rId80"/>
  </p:sldIdLst>
  <p:sldSz cx="12188825" cy="6858000"/>
  <p:notesSz cx="7315200" cy="96012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29" autoAdjust="0"/>
  </p:normalViewPr>
  <p:slideViewPr>
    <p:cSldViewPr showGuides="1">
      <p:cViewPr varScale="1">
        <p:scale>
          <a:sx n="61" d="100"/>
          <a:sy n="61" d="100"/>
        </p:scale>
        <p:origin x="1020" y="60"/>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98"/>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a:p>
        </p:txBody>
      </p:sp>
      <p:sp>
        <p:nvSpPr>
          <p:cNvPr id="3" name="Date Placeholder 2"/>
          <p:cNvSpPr>
            <a:spLocks noGrp="1"/>
          </p:cNvSpPr>
          <p:nvPr>
            <p:ph type="dt" sz="quarter" idx="1"/>
          </p:nvPr>
        </p:nvSpPr>
        <p:spPr>
          <a:xfrm>
            <a:off x="4143587" y="1"/>
            <a:ext cx="3169920" cy="481727"/>
          </a:xfrm>
          <a:prstGeom prst="rect">
            <a:avLst/>
          </a:prstGeom>
        </p:spPr>
        <p:txBody>
          <a:bodyPr vert="horz" lIns="96647" tIns="48324" rIns="96647" bIns="48324" rtlCol="0"/>
          <a:lstStyle>
            <a:lvl1pPr algn="r">
              <a:defRPr sz="1300"/>
            </a:lvl1pPr>
          </a:lstStyle>
          <a:p>
            <a:fld id="{59088EAF-6ECA-4616-85EF-35AA19C641F3}" type="datetimeFigureOut">
              <a:rPr lang="en-US"/>
              <a:t>9/23/2019</a:t>
            </a:fld>
            <a:endParaRPr/>
          </a:p>
        </p:txBody>
      </p:sp>
      <p:sp>
        <p:nvSpPr>
          <p:cNvPr id="4" name="Footer Placeholder 3"/>
          <p:cNvSpPr>
            <a:spLocks noGrp="1"/>
          </p:cNvSpPr>
          <p:nvPr>
            <p:ph type="ftr" sz="quarter" idx="2"/>
          </p:nvPr>
        </p:nvSpPr>
        <p:spPr>
          <a:xfrm>
            <a:off x="0" y="9119475"/>
            <a:ext cx="3169920" cy="481726"/>
          </a:xfrm>
          <a:prstGeom prst="rect">
            <a:avLst/>
          </a:prstGeom>
        </p:spPr>
        <p:txBody>
          <a:bodyPr vert="horz" lIns="96647" tIns="48324" rIns="96647" bIns="48324" rtlCol="0" anchor="b"/>
          <a:lstStyle>
            <a:lvl1pPr algn="l">
              <a:defRPr sz="1300"/>
            </a:lvl1pPr>
          </a:lstStyle>
          <a:p>
            <a:endParaRPr/>
          </a:p>
        </p:txBody>
      </p:sp>
      <p:sp>
        <p:nvSpPr>
          <p:cNvPr id="5" name="Slide Number Placeholder 4"/>
          <p:cNvSpPr>
            <a:spLocks noGrp="1"/>
          </p:cNvSpPr>
          <p:nvPr>
            <p:ph type="sldNum" sz="quarter" idx="3"/>
          </p:nvPr>
        </p:nvSpPr>
        <p:spPr>
          <a:xfrm>
            <a:off x="4143587" y="9119475"/>
            <a:ext cx="3169920" cy="481726"/>
          </a:xfrm>
          <a:prstGeom prst="rect">
            <a:avLst/>
          </a:prstGeom>
        </p:spPr>
        <p:txBody>
          <a:bodyPr vert="horz" lIns="96647" tIns="48324" rIns="96647" bIns="48324" rtlCol="0" anchor="b"/>
          <a:lstStyle>
            <a:lvl1pPr algn="r">
              <a:defRPr sz="13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a:p>
        </p:txBody>
      </p:sp>
      <p:sp>
        <p:nvSpPr>
          <p:cNvPr id="3" name="Date Placeholder 2"/>
          <p:cNvSpPr>
            <a:spLocks noGrp="1"/>
          </p:cNvSpPr>
          <p:nvPr>
            <p:ph type="dt" idx="1"/>
          </p:nvPr>
        </p:nvSpPr>
        <p:spPr>
          <a:xfrm>
            <a:off x="4143587" y="0"/>
            <a:ext cx="3169920" cy="480060"/>
          </a:xfrm>
          <a:prstGeom prst="rect">
            <a:avLst/>
          </a:prstGeom>
        </p:spPr>
        <p:txBody>
          <a:bodyPr vert="horz" lIns="96647" tIns="48324" rIns="96647" bIns="48324" rtlCol="0"/>
          <a:lstStyle>
            <a:lvl1pPr algn="r">
              <a:defRPr sz="1300"/>
            </a:lvl1pPr>
          </a:lstStyle>
          <a:p>
            <a:fld id="{3ABD2D7A-D230-4F91-BD59-0A39C2703BA8}" type="datetimeFigureOut">
              <a:rPr lang="en-US"/>
              <a:t>9/23/2019</a:t>
            </a:fld>
            <a:endParaRPr/>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47" tIns="48324" rIns="96647" bIns="48324" rtlCol="0" anchor="ctr"/>
          <a:lstStyle/>
          <a:p>
            <a:endParaRPr/>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7" tIns="48324" rIns="96647" bIns="48324"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47" tIns="48324" rIns="96647" bIns="48324" rtlCol="0" anchor="b"/>
          <a:lstStyle>
            <a:lvl1pPr algn="l">
              <a:defRPr sz="1300"/>
            </a:lvl1pPr>
          </a:lstStyle>
          <a:p>
            <a:endParaRP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7" tIns="48324" rIns="96647" bIns="48324" rtlCol="0" anchor="b"/>
          <a:lstStyle>
            <a:lvl1pPr algn="r">
              <a:defRPr sz="13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essentially means datasets that are too large</a:t>
            </a:r>
          </a:p>
          <a:p>
            <a:r>
              <a:rPr lang="en-US" dirty="0" smtClean="0"/>
              <a:t>for traditional data processing systems, and therefore require new processing technologies.</a:t>
            </a:r>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20</a:t>
            </a:fld>
            <a:endParaRPr lang="en-US"/>
          </a:p>
        </p:txBody>
      </p:sp>
    </p:spTree>
    <p:extLst>
      <p:ext uri="{BB962C8B-B14F-4D97-AF65-F5344CB8AC3E}">
        <p14:creationId xmlns:p14="http://schemas.microsoft.com/office/powerpoint/2010/main" val="417569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3704901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24F7F9CD-0DF0-47E3-995B-985B263B9112}" type="datetime1">
              <a:rPr lang="en-US" smtClean="0"/>
              <a:t>9/23/2019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7678135-9E1B-48F0-A13D-CBBA7C3A7A62}" type="datetime1">
              <a:rPr lang="en-US" smtClean="0"/>
              <a:t>9/23/2019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CDA37B3F-1EBE-4483-A16A-DF4D6F6FC8AA}" type="datetime1">
              <a:rPr lang="en-US" smtClean="0"/>
              <a:t>9/23/2019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AA37D37A-5493-460D-9F7A-AC892D7EE89C}" type="datetime1">
              <a:rPr lang="en-US" smtClean="0"/>
              <a:t>9/23/2019</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28C8D4ED-1794-44C1-BFA4-AAFB94C52586}" type="datetime1">
              <a:rPr lang="en-US" smtClean="0"/>
              <a:t>9/23/2019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6F41D5CA-71BF-4D76-A218-46A4C452BB7C}" type="datetime1">
              <a:rPr lang="en-US" smtClean="0"/>
              <a:t>9/23/2019</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0B79CBC-F155-434E-B185-2F5603626F37}" type="datetime1">
              <a:rPr lang="en-US" smtClean="0"/>
              <a:t>9/23/2019</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BD5E831C-9707-471C-A5CC-ABFCB784683A}" type="datetime1">
              <a:rPr lang="en-US" smtClean="0"/>
              <a:t>9/23/2019</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156494A-7A16-4E77-BC8D-38F3412357BA}" type="datetime1">
              <a:rPr lang="en-US" smtClean="0"/>
              <a:t>9/23/2019</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DDD2B441-7501-4D1F-9A98-9A775D052EEE}" type="datetime1">
              <a:rPr lang="en-US" smtClean="0"/>
              <a:t>9/23/2019</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45800BD5-37BD-435B-9378-296FD661E7FE}" type="datetime1">
              <a:rPr lang="en-US" smtClean="0"/>
              <a:t>9/23/2019</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hyperlink" Target="https://www.youtube.com/watch?v=FUj9Ug5kGH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www.bbc.com/future/story/20170109-the-seven-ways-you-are-totally-uniqu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submarinecablemap.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5" Type="http://schemas.openxmlformats.org/officeDocument/2006/relationships/image" Target="../media/image100.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s://www.dataversity.net/predictions-2019-data-analytics-trends-to-watch/"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Layout" Target="../slideLayouts/slideLayout2.xml"/><Relationship Id="rId1" Type="http://schemas.openxmlformats.org/officeDocument/2006/relationships/video" Target="https://www.youtube.com/embed/8pHzROP1D-w" TargetMode="External"/><Relationship Id="rId5" Type="http://schemas.openxmlformats.org/officeDocument/2006/relationships/hyperlink" Target="https://www.ted.com/talks/kenneth_cukier_big_data_is_better_data?language=en" TargetMode="Externa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hedualarity.com/industrial-revolution-4-0-2/" TargetMode="External"/><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35172" y="1981200"/>
            <a:ext cx="8229600" cy="2557604"/>
          </a:xfrm>
        </p:spPr>
        <p:txBody>
          <a:bodyPr>
            <a:normAutofit/>
          </a:bodyPr>
          <a:lstStyle/>
          <a:p>
            <a:pPr algn="ctr"/>
            <a:r>
              <a:rPr lang="en-US" sz="8000" dirty="0" smtClean="0"/>
              <a:t>Big Data </a:t>
            </a:r>
            <a:r>
              <a:rPr lang="en-US" sz="8000" dirty="0"/>
              <a:t>and </a:t>
            </a:r>
            <a:r>
              <a:rPr lang="en-US" sz="8000" dirty="0" smtClean="0"/>
              <a:t/>
            </a:r>
            <a:br>
              <a:rPr lang="en-US" sz="8000" dirty="0" smtClean="0"/>
            </a:br>
            <a:r>
              <a:rPr lang="en-US" sz="8000" dirty="0" smtClean="0"/>
              <a:t>Data-</a:t>
            </a:r>
            <a:r>
              <a:rPr lang="en-US" sz="8000" dirty="0" err="1" smtClean="0"/>
              <a:t>Drivenness</a:t>
            </a:r>
            <a:endParaRPr lang="en-US" sz="8000" dirty="0"/>
          </a:p>
        </p:txBody>
      </p:sp>
      <p:sp>
        <p:nvSpPr>
          <p:cNvPr id="2" name="Rectangle 1"/>
          <p:cNvSpPr/>
          <p:nvPr/>
        </p:nvSpPr>
        <p:spPr>
          <a:xfrm>
            <a:off x="4341812" y="786266"/>
            <a:ext cx="3416320" cy="923330"/>
          </a:xfrm>
          <a:prstGeom prst="rect">
            <a:avLst/>
          </a:prstGeom>
          <a:noFill/>
        </p:spPr>
        <p:txBody>
          <a:bodyPr wrap="none" lIns="91440" tIns="45720" rIns="91440" bIns="45720">
            <a:spAutoFit/>
          </a:bodyPr>
          <a:lstStyle/>
          <a:p>
            <a:pPr algn="ctr"/>
            <a:r>
              <a:rPr lang="en-US" sz="5400" b="0" cap="none" spc="0" dirty="0" smtClean="0">
                <a:ln w="0"/>
                <a:solidFill>
                  <a:schemeClr val="accent3"/>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WQD7001</a:t>
            </a:r>
            <a:endParaRPr lang="en-US" sz="5400" b="0" cap="none" spc="0" dirty="0">
              <a:ln w="0"/>
              <a:solidFill>
                <a:schemeClr val="accent3"/>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2412" y="0"/>
            <a:ext cx="9266723" cy="6675699"/>
          </a:xfrm>
          <a:prstGeom prst="rect">
            <a:avLst/>
          </a:prstGeom>
        </p:spPr>
      </p:pic>
      <p:pic>
        <p:nvPicPr>
          <p:cNvPr id="4" name="Picture 3"/>
          <p:cNvPicPr>
            <a:picLocks noChangeAspect="1"/>
          </p:cNvPicPr>
          <p:nvPr/>
        </p:nvPicPr>
        <p:blipFill>
          <a:blip r:embed="rId3"/>
          <a:stretch>
            <a:fillRect/>
          </a:stretch>
        </p:blipFill>
        <p:spPr>
          <a:xfrm>
            <a:off x="262495" y="3969881"/>
            <a:ext cx="2774839" cy="1928426"/>
          </a:xfrm>
          <a:prstGeom prst="rect">
            <a:avLst/>
          </a:prstGeom>
        </p:spPr>
      </p:pic>
      <p:sp>
        <p:nvSpPr>
          <p:cNvPr id="6" name="Rectangle 5"/>
          <p:cNvSpPr/>
          <p:nvPr/>
        </p:nvSpPr>
        <p:spPr>
          <a:xfrm>
            <a:off x="8380377" y="3946823"/>
            <a:ext cx="2971800" cy="1938992"/>
          </a:xfrm>
          <a:prstGeom prst="rect">
            <a:avLst/>
          </a:prstGeom>
          <a:ln>
            <a:solidFill>
              <a:schemeClr val="accent3">
                <a:lumMod val="20000"/>
                <a:lumOff val="80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MY" sz="2000" b="0" i="0" u="none" strike="noStrike" kern="0" cap="none" spc="0" normalizeH="0" baseline="0" noProof="0" dirty="0" smtClean="0">
                <a:ln>
                  <a:noFill/>
                </a:ln>
                <a:effectLst/>
                <a:uLnTx/>
                <a:uFillTx/>
                <a:latin typeface="AngsanaUPC" pitchFamily="18" charset="-34"/>
                <a:cs typeface="AngsanaUPC" pitchFamily="18" charset="-34"/>
              </a:rPr>
              <a:t>You can’t make more of time, you can only move faster or use it more wisely. Everyone expects instant access and immediate response!</a:t>
            </a:r>
          </a:p>
        </p:txBody>
      </p:sp>
      <p:sp>
        <p:nvSpPr>
          <p:cNvPr id="7" name="Rectangle 6"/>
          <p:cNvSpPr/>
          <p:nvPr/>
        </p:nvSpPr>
        <p:spPr>
          <a:xfrm rot="20554251">
            <a:off x="3055022" y="4831656"/>
            <a:ext cx="4898842" cy="523220"/>
          </a:xfrm>
          <a:prstGeom prst="rect">
            <a:avLst/>
          </a:prstGeom>
        </p:spPr>
        <p:txBody>
          <a:bodyPr wrap="none">
            <a:spAutoFit/>
          </a:bodyPr>
          <a:lstStyle/>
          <a:p>
            <a:r>
              <a:rPr lang="en-US" sz="2800" b="1" dirty="0">
                <a:solidFill>
                  <a:srgbClr val="FF0000"/>
                </a:solidFill>
              </a:rPr>
              <a:t>DATA IS THE NEW CURRENCY</a:t>
            </a:r>
          </a:p>
        </p:txBody>
      </p:sp>
      <p:sp>
        <p:nvSpPr>
          <p:cNvPr id="8" name="Slide Number Placeholder 7"/>
          <p:cNvSpPr>
            <a:spLocks noGrp="1"/>
          </p:cNvSpPr>
          <p:nvPr>
            <p:ph type="sldNum" sz="quarter" idx="12"/>
          </p:nvPr>
        </p:nvSpPr>
        <p:spPr/>
        <p:txBody>
          <a:bodyPr/>
          <a:lstStyle/>
          <a:p>
            <a:fld id="{2A013F82-EE5E-44EE-A61D-E31C6657F26F}" type="slidenum">
              <a:rPr lang="en-US" smtClean="0"/>
              <a:t>10</a:t>
            </a:fld>
            <a:endParaRPr lang="en-US"/>
          </a:p>
        </p:txBody>
      </p:sp>
      <p:sp>
        <p:nvSpPr>
          <p:cNvPr id="9" name="Oval 8"/>
          <p:cNvSpPr/>
          <p:nvPr/>
        </p:nvSpPr>
        <p:spPr>
          <a:xfrm>
            <a:off x="74612" y="3969881"/>
            <a:ext cx="914400" cy="754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64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266" y="67206"/>
            <a:ext cx="11518100" cy="6471708"/>
          </a:xfrm>
          <a:prstGeom prst="rect">
            <a:avLst/>
          </a:prstGeom>
        </p:spPr>
      </p:pic>
      <p:pic>
        <p:nvPicPr>
          <p:cNvPr id="4" name="Picture 3"/>
          <p:cNvPicPr>
            <a:picLocks noChangeAspect="1"/>
          </p:cNvPicPr>
          <p:nvPr/>
        </p:nvPicPr>
        <p:blipFill>
          <a:blip r:embed="rId3"/>
          <a:stretch>
            <a:fillRect/>
          </a:stretch>
        </p:blipFill>
        <p:spPr>
          <a:xfrm>
            <a:off x="2876170" y="205320"/>
            <a:ext cx="6334293" cy="36884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p:cNvSpPr/>
          <p:nvPr/>
        </p:nvSpPr>
        <p:spPr>
          <a:xfrm>
            <a:off x="282778" y="4020673"/>
            <a:ext cx="4101892" cy="461665"/>
          </a:xfrm>
          <a:prstGeom prst="rect">
            <a:avLst/>
          </a:prstGeom>
        </p:spPr>
        <p:txBody>
          <a:bodyPr wrap="none">
            <a:spAutoFit/>
          </a:bodyPr>
          <a:lstStyle/>
          <a:p>
            <a:pPr marL="342900" indent="-342900">
              <a:buFont typeface="Wingdings" panose="05000000000000000000" pitchFamily="2" charset="2"/>
              <a:buChar char="Ø"/>
            </a:pPr>
            <a:r>
              <a:rPr lang="en-US" sz="2400" dirty="0"/>
              <a:t>The Trigger - Data </a:t>
            </a:r>
            <a:r>
              <a:rPr lang="en-US" sz="2400" dirty="0" smtClean="0"/>
              <a:t>Explosion</a:t>
            </a:r>
            <a:endParaRPr lang="en-US" sz="2400" dirty="0"/>
          </a:p>
        </p:txBody>
      </p:sp>
      <p:sp>
        <p:nvSpPr>
          <p:cNvPr id="7" name="Rectangle 6"/>
          <p:cNvSpPr/>
          <p:nvPr/>
        </p:nvSpPr>
        <p:spPr>
          <a:xfrm>
            <a:off x="684212" y="4450601"/>
            <a:ext cx="2776722" cy="461665"/>
          </a:xfrm>
          <a:prstGeom prst="rect">
            <a:avLst/>
          </a:prstGeom>
        </p:spPr>
        <p:txBody>
          <a:bodyPr wrap="none">
            <a:spAutoFit/>
          </a:bodyPr>
          <a:lstStyle/>
          <a:p>
            <a:pPr marL="342900" indent="-342900">
              <a:buFont typeface="Wingdings" panose="05000000000000000000" pitchFamily="2" charset="2"/>
              <a:buChar char="Ø"/>
            </a:pPr>
            <a:r>
              <a:rPr lang="en-US" sz="2400" dirty="0"/>
              <a:t>Defining Big Data</a:t>
            </a:r>
          </a:p>
        </p:txBody>
      </p:sp>
      <p:sp>
        <p:nvSpPr>
          <p:cNvPr id="8" name="Rectangle 7"/>
          <p:cNvSpPr/>
          <p:nvPr/>
        </p:nvSpPr>
        <p:spPr>
          <a:xfrm>
            <a:off x="1065212" y="4979959"/>
            <a:ext cx="5407634" cy="461665"/>
          </a:xfrm>
          <a:prstGeom prst="rect">
            <a:avLst/>
          </a:prstGeom>
        </p:spPr>
        <p:txBody>
          <a:bodyPr wrap="none">
            <a:spAutoFit/>
          </a:bodyPr>
          <a:lstStyle/>
          <a:p>
            <a:pPr marL="342900" indent="-342900">
              <a:buFont typeface="Wingdings" panose="05000000000000000000" pitchFamily="2" charset="2"/>
              <a:buChar char="Ø"/>
            </a:pPr>
            <a:r>
              <a:rPr lang="en-US" sz="2400" dirty="0"/>
              <a:t>Big Data as Research &amp; Scientific Topic</a:t>
            </a:r>
          </a:p>
        </p:txBody>
      </p:sp>
      <p:sp>
        <p:nvSpPr>
          <p:cNvPr id="9" name="Rectangle 8"/>
          <p:cNvSpPr/>
          <p:nvPr/>
        </p:nvSpPr>
        <p:spPr>
          <a:xfrm>
            <a:off x="1370012" y="5500497"/>
            <a:ext cx="3785011" cy="461665"/>
          </a:xfrm>
          <a:prstGeom prst="rect">
            <a:avLst/>
          </a:prstGeom>
        </p:spPr>
        <p:txBody>
          <a:bodyPr wrap="none">
            <a:spAutoFit/>
          </a:bodyPr>
          <a:lstStyle/>
          <a:p>
            <a:pPr marL="342900" indent="-342900">
              <a:buFont typeface="Wingdings" panose="05000000000000000000" pitchFamily="2" charset="2"/>
              <a:buChar char="Ø"/>
            </a:pPr>
            <a:r>
              <a:rPr lang="en-US" sz="2400" dirty="0"/>
              <a:t>Opportunities of Big Data</a:t>
            </a:r>
          </a:p>
        </p:txBody>
      </p:sp>
      <p:sp>
        <p:nvSpPr>
          <p:cNvPr id="10" name="Rectangle 9"/>
          <p:cNvSpPr/>
          <p:nvPr/>
        </p:nvSpPr>
        <p:spPr>
          <a:xfrm>
            <a:off x="1748321" y="5993494"/>
            <a:ext cx="3406702" cy="461665"/>
          </a:xfrm>
          <a:prstGeom prst="rect">
            <a:avLst/>
          </a:prstGeom>
        </p:spPr>
        <p:txBody>
          <a:bodyPr wrap="none">
            <a:spAutoFit/>
          </a:bodyPr>
          <a:lstStyle/>
          <a:p>
            <a:pPr marL="342900" indent="-342900">
              <a:buFont typeface="Wingdings" panose="05000000000000000000" pitchFamily="2" charset="2"/>
              <a:buChar char="Ø"/>
            </a:pPr>
            <a:r>
              <a:rPr lang="en-US" sz="2400" dirty="0"/>
              <a:t>Challenges of Big Data</a:t>
            </a:r>
          </a:p>
        </p:txBody>
      </p:sp>
      <p:sp>
        <p:nvSpPr>
          <p:cNvPr id="11" name="Slide Number Placeholder 10"/>
          <p:cNvSpPr>
            <a:spLocks noGrp="1"/>
          </p:cNvSpPr>
          <p:nvPr>
            <p:ph type="sldNum" sz="quarter" idx="12"/>
          </p:nvPr>
        </p:nvSpPr>
        <p:spPr/>
        <p:txBody>
          <a:bodyPr/>
          <a:lstStyle/>
          <a:p>
            <a:fld id="{2A013F82-EE5E-44EE-A61D-E31C6657F26F}" type="slidenum">
              <a:rPr lang="en-US" smtClean="0"/>
              <a:t>11</a:t>
            </a:fld>
            <a:endParaRPr lang="en-US"/>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0"/>
            <a:ext cx="9144001" cy="762000"/>
          </a:xfrm>
        </p:spPr>
        <p:txBody>
          <a:bodyPr>
            <a:normAutofit/>
          </a:bodyPr>
          <a:lstStyle/>
          <a:p>
            <a:pPr algn="ctr"/>
            <a:r>
              <a:rPr lang="en-US" sz="4400" b="1" dirty="0" smtClean="0"/>
              <a:t>Data </a:t>
            </a:r>
            <a:r>
              <a:rPr lang="en-US" sz="4400" b="1" dirty="0"/>
              <a:t>Explosion</a:t>
            </a:r>
          </a:p>
        </p:txBody>
      </p:sp>
      <p:pic>
        <p:nvPicPr>
          <p:cNvPr id="4" name="Picture 3"/>
          <p:cNvPicPr>
            <a:picLocks noChangeAspect="1"/>
          </p:cNvPicPr>
          <p:nvPr/>
        </p:nvPicPr>
        <p:blipFill>
          <a:blip r:embed="rId2"/>
          <a:stretch>
            <a:fillRect/>
          </a:stretch>
        </p:blipFill>
        <p:spPr>
          <a:xfrm>
            <a:off x="303212" y="1008020"/>
            <a:ext cx="4708014" cy="3534483"/>
          </a:xfrm>
          <a:prstGeom prst="rect">
            <a:avLst/>
          </a:prstGeom>
        </p:spPr>
      </p:pic>
      <p:pic>
        <p:nvPicPr>
          <p:cNvPr id="6" name="Picture 5"/>
          <p:cNvPicPr>
            <a:picLocks noChangeAspect="1"/>
          </p:cNvPicPr>
          <p:nvPr/>
        </p:nvPicPr>
        <p:blipFill>
          <a:blip r:embed="rId3"/>
          <a:stretch>
            <a:fillRect/>
          </a:stretch>
        </p:blipFill>
        <p:spPr>
          <a:xfrm>
            <a:off x="150812" y="4694664"/>
            <a:ext cx="8065707" cy="2194750"/>
          </a:xfrm>
          <a:prstGeom prst="rect">
            <a:avLst/>
          </a:prstGeom>
        </p:spPr>
      </p:pic>
      <p:pic>
        <p:nvPicPr>
          <p:cNvPr id="7" name="Picture 6"/>
          <p:cNvPicPr>
            <a:picLocks noChangeAspect="1"/>
          </p:cNvPicPr>
          <p:nvPr/>
        </p:nvPicPr>
        <p:blipFill>
          <a:blip r:embed="rId4"/>
          <a:stretch>
            <a:fillRect/>
          </a:stretch>
        </p:blipFill>
        <p:spPr>
          <a:xfrm>
            <a:off x="8238274" y="1678824"/>
            <a:ext cx="3639627" cy="2456901"/>
          </a:xfrm>
          <a:prstGeom prst="rect">
            <a:avLst/>
          </a:prstGeom>
        </p:spPr>
      </p:pic>
      <p:pic>
        <p:nvPicPr>
          <p:cNvPr id="8" name="Picture 7"/>
          <p:cNvPicPr>
            <a:picLocks noChangeAspect="1"/>
          </p:cNvPicPr>
          <p:nvPr/>
        </p:nvPicPr>
        <p:blipFill>
          <a:blip r:embed="rId5"/>
          <a:stretch>
            <a:fillRect/>
          </a:stretch>
        </p:blipFill>
        <p:spPr>
          <a:xfrm>
            <a:off x="5131098" y="1797568"/>
            <a:ext cx="2688628" cy="24894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6475412" y="859788"/>
            <a:ext cx="4947273" cy="785619"/>
          </a:xfrm>
          <a:prstGeom prst="rect">
            <a:avLst/>
          </a:prstGeom>
        </p:spPr>
      </p:pic>
      <p:pic>
        <p:nvPicPr>
          <p:cNvPr id="10" name="Picture 9"/>
          <p:cNvPicPr>
            <a:picLocks noChangeAspect="1"/>
          </p:cNvPicPr>
          <p:nvPr/>
        </p:nvPicPr>
        <p:blipFill>
          <a:blip r:embed="rId7"/>
          <a:stretch>
            <a:fillRect/>
          </a:stretch>
        </p:blipFill>
        <p:spPr>
          <a:xfrm>
            <a:off x="7927352" y="4411496"/>
            <a:ext cx="4261473" cy="432854"/>
          </a:xfrm>
          <a:prstGeom prst="rect">
            <a:avLst/>
          </a:prstGeom>
        </p:spPr>
      </p:pic>
      <p:sp>
        <p:nvSpPr>
          <p:cNvPr id="11" name="Slide Number Placeholder 10"/>
          <p:cNvSpPr>
            <a:spLocks noGrp="1"/>
          </p:cNvSpPr>
          <p:nvPr>
            <p:ph type="sldNum" sz="quarter" idx="12"/>
          </p:nvPr>
        </p:nvSpPr>
        <p:spPr/>
        <p:txBody>
          <a:bodyPr/>
          <a:lstStyle/>
          <a:p>
            <a:fld id="{2A013F82-EE5E-44EE-A61D-E31C6657F26F}" type="slidenum">
              <a:rPr lang="en-US" smtClean="0"/>
              <a:t>12</a:t>
            </a:fld>
            <a:endParaRPr lang="en-US"/>
          </a:p>
        </p:txBody>
      </p:sp>
    </p:spTree>
    <p:extLst>
      <p:ext uri="{BB962C8B-B14F-4D97-AF65-F5344CB8AC3E}">
        <p14:creationId xmlns:p14="http://schemas.microsoft.com/office/powerpoint/2010/main" val="42860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13</a:t>
            </a:fld>
            <a:endParaRPr lang="en-US"/>
          </a:p>
        </p:txBody>
      </p:sp>
      <p:pic>
        <p:nvPicPr>
          <p:cNvPr id="4" name="Picture 3"/>
          <p:cNvPicPr>
            <a:picLocks noChangeAspect="1"/>
          </p:cNvPicPr>
          <p:nvPr/>
        </p:nvPicPr>
        <p:blipFill>
          <a:blip r:embed="rId2"/>
          <a:stretch>
            <a:fillRect/>
          </a:stretch>
        </p:blipFill>
        <p:spPr>
          <a:xfrm>
            <a:off x="2436812" y="152400"/>
            <a:ext cx="7652178" cy="4291822"/>
          </a:xfrm>
          <a:prstGeom prst="rect">
            <a:avLst/>
          </a:prstGeom>
        </p:spPr>
      </p:pic>
      <p:pic>
        <p:nvPicPr>
          <p:cNvPr id="5" name="Picture 4"/>
          <p:cNvPicPr>
            <a:picLocks noChangeAspect="1"/>
          </p:cNvPicPr>
          <p:nvPr/>
        </p:nvPicPr>
        <p:blipFill rotWithShape="1">
          <a:blip r:embed="rId3"/>
          <a:srcRect t="19741" b="6460"/>
          <a:stretch/>
        </p:blipFill>
        <p:spPr>
          <a:xfrm>
            <a:off x="3122612" y="4604505"/>
            <a:ext cx="5791200" cy="2133600"/>
          </a:xfrm>
          <a:prstGeom prst="rect">
            <a:avLst/>
          </a:prstGeom>
        </p:spPr>
      </p:pic>
      <p:sp>
        <p:nvSpPr>
          <p:cNvPr id="6" name="Rectangle 5"/>
          <p:cNvSpPr/>
          <p:nvPr/>
        </p:nvSpPr>
        <p:spPr>
          <a:xfrm>
            <a:off x="3884612" y="1684633"/>
            <a:ext cx="3733715" cy="584775"/>
          </a:xfrm>
          <a:prstGeom prst="rect">
            <a:avLst/>
          </a:prstGeom>
          <a:noFill/>
        </p:spPr>
        <p:txBody>
          <a:bodyPr wrap="none" lIns="91440" tIns="45720" rIns="91440" bIns="45720">
            <a:spAutoFit/>
          </a:bodyPr>
          <a:lstStyle/>
          <a:p>
            <a:pPr algn="ctr"/>
            <a:r>
              <a:rPr lang="en-US" sz="32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Exponential Growth</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64112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14</a:t>
            </a:fld>
            <a:endParaRPr lang="en-US"/>
          </a:p>
        </p:txBody>
      </p:sp>
      <p:pic>
        <p:nvPicPr>
          <p:cNvPr id="4" name="Picture 3"/>
          <p:cNvPicPr>
            <a:picLocks noChangeAspect="1"/>
          </p:cNvPicPr>
          <p:nvPr/>
        </p:nvPicPr>
        <p:blipFill>
          <a:blip r:embed="rId2"/>
          <a:stretch>
            <a:fillRect/>
          </a:stretch>
        </p:blipFill>
        <p:spPr>
          <a:xfrm>
            <a:off x="1930555" y="200973"/>
            <a:ext cx="8763000" cy="5004495"/>
          </a:xfrm>
          <a:prstGeom prst="rect">
            <a:avLst/>
          </a:prstGeom>
        </p:spPr>
      </p:pic>
      <p:sp>
        <p:nvSpPr>
          <p:cNvPr id="5" name="Rectangle 4"/>
          <p:cNvSpPr/>
          <p:nvPr/>
        </p:nvSpPr>
        <p:spPr>
          <a:xfrm>
            <a:off x="303212" y="5200471"/>
            <a:ext cx="11582400" cy="1200329"/>
          </a:xfrm>
          <a:prstGeom prst="rect">
            <a:avLst/>
          </a:prstGeom>
        </p:spPr>
        <p:txBody>
          <a:bodyPr wrap="square">
            <a:spAutoFit/>
          </a:bodyPr>
          <a:lstStyle/>
          <a:p>
            <a:r>
              <a:rPr lang="en-US" sz="2400" b="1" u="sng" dirty="0">
                <a:latin typeface="Arial" panose="020B0604020202020204" pitchFamily="34" charset="0"/>
                <a:cs typeface="Arial" panose="020B0604020202020204" pitchFamily="34" charset="0"/>
              </a:rPr>
              <a:t>Two key consequences result</a:t>
            </a:r>
            <a:r>
              <a:rPr lang="en-US" sz="2400" b="1" dirty="0">
                <a:latin typeface="Arial" panose="020B0604020202020204" pitchFamily="34" charset="0"/>
                <a:cs typeface="Arial" panose="020B0604020202020204" pitchFamily="34" charset="0"/>
              </a:rPr>
              <a:t>:</a:t>
            </a:r>
          </a:p>
          <a:p>
            <a:r>
              <a:rPr lang="en-US" sz="2400" b="1" dirty="0" smtClean="0">
                <a:solidFill>
                  <a:srgbClr val="FFFF00"/>
                </a:solidFill>
                <a:latin typeface="Arial" panose="020B0604020202020204" pitchFamily="34" charset="0"/>
                <a:cs typeface="Arial" panose="020B0604020202020204" pitchFamily="34" charset="0"/>
              </a:rPr>
              <a:t>Knowledge </a:t>
            </a:r>
            <a:r>
              <a:rPr lang="en-US" sz="2400" b="1" dirty="0">
                <a:solidFill>
                  <a:srgbClr val="FFFF00"/>
                </a:solidFill>
                <a:latin typeface="Arial" panose="020B0604020202020204" pitchFamily="34" charset="0"/>
                <a:cs typeface="Arial" panose="020B0604020202020204" pitchFamily="34" charset="0"/>
              </a:rPr>
              <a:t>Gap</a:t>
            </a:r>
            <a:r>
              <a:rPr lang="en-US" sz="2400" dirty="0">
                <a:latin typeface="Arial" panose="020B0604020202020204" pitchFamily="34" charset="0"/>
                <a:cs typeface="Arial" panose="020B0604020202020204" pitchFamily="34" charset="0"/>
              </a:rPr>
              <a:t>: The difference between collecting data and understanding data</a:t>
            </a:r>
          </a:p>
          <a:p>
            <a:r>
              <a:rPr lang="en-US" sz="2400" b="1" dirty="0">
                <a:solidFill>
                  <a:srgbClr val="FFFF00"/>
                </a:solidFill>
                <a:latin typeface="Arial" panose="020B0604020202020204" pitchFamily="34" charset="0"/>
                <a:cs typeface="Arial" panose="020B0604020202020204" pitchFamily="34" charset="0"/>
              </a:rPr>
              <a:t>Execution Gap</a:t>
            </a:r>
            <a:r>
              <a:rPr lang="en-US" sz="2400" dirty="0">
                <a:latin typeface="Arial" panose="020B0604020202020204" pitchFamily="34" charset="0"/>
                <a:cs typeface="Arial" panose="020B0604020202020204" pitchFamily="34" charset="0"/>
              </a:rPr>
              <a:t>: The difference between understanding data and acting on it</a:t>
            </a:r>
          </a:p>
        </p:txBody>
      </p:sp>
    </p:spTree>
    <p:extLst>
      <p:ext uri="{BB962C8B-B14F-4D97-AF65-F5344CB8AC3E}">
        <p14:creationId xmlns:p14="http://schemas.microsoft.com/office/powerpoint/2010/main" val="209692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228600"/>
            <a:ext cx="9144001" cy="685800"/>
          </a:xfrm>
        </p:spPr>
        <p:txBody>
          <a:bodyPr>
            <a:normAutofit fontScale="90000"/>
          </a:bodyPr>
          <a:lstStyle/>
          <a:p>
            <a:pPr algn="ctr"/>
            <a:r>
              <a:rPr lang="en-US" sz="4400" b="1" dirty="0" err="1" smtClean="0"/>
              <a:t>Datafication</a:t>
            </a:r>
            <a:endParaRPr lang="en-US" sz="4400" b="1" dirty="0"/>
          </a:p>
        </p:txBody>
      </p:sp>
      <p:sp>
        <p:nvSpPr>
          <p:cNvPr id="3" name="Content Placeholder 2"/>
          <p:cNvSpPr>
            <a:spLocks noGrp="1"/>
          </p:cNvSpPr>
          <p:nvPr>
            <p:ph idx="1"/>
          </p:nvPr>
        </p:nvSpPr>
        <p:spPr>
          <a:xfrm>
            <a:off x="227012" y="916898"/>
            <a:ext cx="11582400" cy="4572000"/>
          </a:xfrm>
        </p:spPr>
        <p:txBody>
          <a:bodyPr>
            <a:noAutofit/>
          </a:bodyPr>
          <a:lstStyle/>
          <a:p>
            <a:pPr algn="just"/>
            <a:r>
              <a:rPr lang="en-US" sz="3600" dirty="0" smtClean="0"/>
              <a:t>The practice of turning numerous aspects of life into data and transforming it in order to create value.</a:t>
            </a:r>
          </a:p>
          <a:p>
            <a:pPr marL="0" indent="0" algn="just">
              <a:buNone/>
            </a:pPr>
            <a:r>
              <a:rPr lang="en-US" sz="3600" dirty="0" smtClean="0"/>
              <a:t>How?</a:t>
            </a:r>
          </a:p>
          <a:p>
            <a:pPr algn="just"/>
            <a:r>
              <a:rPr lang="en-US" sz="3600" dirty="0"/>
              <a:t>To put data in a quantified format so it can be tabulated and analyzed … Quantifying the </a:t>
            </a:r>
            <a:r>
              <a:rPr lang="en-US" sz="3600" dirty="0" smtClean="0"/>
              <a:t>world!</a:t>
            </a:r>
          </a:p>
          <a:p>
            <a:pPr marL="0" indent="0" algn="just">
              <a:buNone/>
            </a:pPr>
            <a:r>
              <a:rPr lang="en-US" sz="3600" b="1" dirty="0" smtClean="0"/>
              <a:t>Why? </a:t>
            </a:r>
          </a:p>
          <a:p>
            <a:pPr algn="just"/>
            <a:r>
              <a:rPr lang="en-US" sz="3600" dirty="0" smtClean="0"/>
              <a:t>To improve critical processes</a:t>
            </a:r>
            <a:endParaRPr lang="en-US" sz="3600" dirty="0" smtClean="0">
              <a:sym typeface="Wingdings" panose="05000000000000000000" pitchFamily="2" charset="2"/>
            </a:endParaRPr>
          </a:p>
          <a:p>
            <a:pPr lvl="1" algn="just"/>
            <a:r>
              <a:rPr lang="en-US" sz="3600" dirty="0">
                <a:sym typeface="Wingdings" panose="05000000000000000000" pitchFamily="2" charset="2"/>
              </a:rPr>
              <a:t>enables prediction &amp; thus planning</a:t>
            </a:r>
          </a:p>
          <a:p>
            <a:pPr lvl="1" algn="just"/>
            <a:r>
              <a:rPr lang="en-US" sz="3600" dirty="0" smtClean="0">
                <a:sym typeface="Wingdings" panose="05000000000000000000" pitchFamily="2" charset="2"/>
              </a:rPr>
              <a:t>can be fully tracked, monitored and optimized.</a:t>
            </a:r>
            <a:endParaRPr lang="en-US" sz="3600" dirty="0"/>
          </a:p>
        </p:txBody>
      </p:sp>
      <p:sp>
        <p:nvSpPr>
          <p:cNvPr id="4" name="Slide Number Placeholder 3"/>
          <p:cNvSpPr>
            <a:spLocks noGrp="1"/>
          </p:cNvSpPr>
          <p:nvPr>
            <p:ph type="sldNum" sz="quarter" idx="12"/>
          </p:nvPr>
        </p:nvSpPr>
        <p:spPr/>
        <p:txBody>
          <a:bodyPr/>
          <a:lstStyle/>
          <a:p>
            <a:fld id="{2A013F82-EE5E-44EE-A61D-E31C6657F26F}" type="slidenum">
              <a:rPr lang="en-US" smtClean="0"/>
              <a:t>15</a:t>
            </a:fld>
            <a:endParaRPr lang="en-US"/>
          </a:p>
        </p:txBody>
      </p:sp>
      <p:pic>
        <p:nvPicPr>
          <p:cNvPr id="5" name="Picture 4"/>
          <p:cNvPicPr>
            <a:picLocks noChangeAspect="1"/>
          </p:cNvPicPr>
          <p:nvPr/>
        </p:nvPicPr>
        <p:blipFill>
          <a:blip r:embed="rId2"/>
          <a:stretch>
            <a:fillRect/>
          </a:stretch>
        </p:blipFill>
        <p:spPr>
          <a:xfrm>
            <a:off x="6533077" y="3962400"/>
            <a:ext cx="5276335" cy="1066800"/>
          </a:xfrm>
          <a:prstGeom prst="rect">
            <a:avLst/>
          </a:prstGeom>
        </p:spPr>
      </p:pic>
    </p:spTree>
    <p:extLst>
      <p:ext uri="{BB962C8B-B14F-4D97-AF65-F5344CB8AC3E}">
        <p14:creationId xmlns:p14="http://schemas.microsoft.com/office/powerpoint/2010/main" val="412545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12" y="74951"/>
            <a:ext cx="4267199" cy="762000"/>
          </a:xfrm>
        </p:spPr>
        <p:txBody>
          <a:bodyPr>
            <a:normAutofit/>
          </a:bodyPr>
          <a:lstStyle/>
          <a:p>
            <a:r>
              <a:rPr lang="en-US" sz="4400" b="1" dirty="0" err="1" smtClean="0"/>
              <a:t>Datafication</a:t>
            </a:r>
            <a:endParaRPr lang="en-US" sz="4400" b="1" dirty="0"/>
          </a:p>
        </p:txBody>
      </p:sp>
      <p:pic>
        <p:nvPicPr>
          <p:cNvPr id="3" name="Picture 2"/>
          <p:cNvPicPr>
            <a:picLocks noChangeAspect="1"/>
          </p:cNvPicPr>
          <p:nvPr/>
        </p:nvPicPr>
        <p:blipFill>
          <a:blip r:embed="rId2"/>
          <a:stretch>
            <a:fillRect/>
          </a:stretch>
        </p:blipFill>
        <p:spPr>
          <a:xfrm>
            <a:off x="9084544" y="194872"/>
            <a:ext cx="2325534" cy="1267606"/>
          </a:xfrm>
          <a:prstGeom prst="rect">
            <a:avLst/>
          </a:prstGeom>
        </p:spPr>
      </p:pic>
      <p:sp>
        <p:nvSpPr>
          <p:cNvPr id="4" name="Rectangle 3"/>
          <p:cNvSpPr/>
          <p:nvPr/>
        </p:nvSpPr>
        <p:spPr>
          <a:xfrm>
            <a:off x="303212" y="1026626"/>
            <a:ext cx="10820401" cy="4056495"/>
          </a:xfrm>
          <a:prstGeom prst="rect">
            <a:avLst/>
          </a:prstGeom>
        </p:spPr>
        <p:txBody>
          <a:bodyPr wrap="square">
            <a:spAutoFit/>
          </a:bodyPr>
          <a:lstStyle/>
          <a:p>
            <a:pPr marL="285750" indent="-285750">
              <a:spcBef>
                <a:spcPct val="20000"/>
              </a:spcBef>
              <a:buFont typeface="Arial" pitchFamily="34" charset="0"/>
              <a:buChar char="–"/>
            </a:pPr>
            <a:r>
              <a:rPr lang="en-US" sz="2800" dirty="0" smtClean="0"/>
              <a:t>Facebook has “</a:t>
            </a:r>
            <a:r>
              <a:rPr lang="en-US" sz="2800" dirty="0" err="1" smtClean="0"/>
              <a:t>datafied</a:t>
            </a:r>
            <a:r>
              <a:rPr lang="en-US" sz="2800" dirty="0" smtClean="0"/>
              <a:t>” our friend network.</a:t>
            </a:r>
            <a:endParaRPr lang="en-US" sz="2800" dirty="0"/>
          </a:p>
          <a:p>
            <a:pPr marL="285750" indent="-285750">
              <a:spcBef>
                <a:spcPct val="20000"/>
              </a:spcBef>
              <a:buFont typeface="Arial" pitchFamily="34" charset="0"/>
              <a:buChar char="–"/>
            </a:pPr>
            <a:r>
              <a:rPr lang="en-US" sz="2800" dirty="0" smtClean="0"/>
              <a:t>Google </a:t>
            </a:r>
            <a:r>
              <a:rPr lang="en-US" sz="2800" dirty="0"/>
              <a:t>has "</a:t>
            </a:r>
            <a:r>
              <a:rPr lang="en-US" sz="2800" dirty="0" err="1"/>
              <a:t>datafied</a:t>
            </a:r>
            <a:r>
              <a:rPr lang="en-US" sz="2800" dirty="0"/>
              <a:t>" our search and information </a:t>
            </a:r>
            <a:r>
              <a:rPr lang="en-US" sz="2800" dirty="0" smtClean="0"/>
              <a:t>retrieval.</a:t>
            </a:r>
          </a:p>
          <a:p>
            <a:pPr marL="285750" indent="-285750">
              <a:spcBef>
                <a:spcPct val="20000"/>
              </a:spcBef>
              <a:buFont typeface="Arial" pitchFamily="34" charset="0"/>
              <a:buChar char="–"/>
            </a:pPr>
            <a:r>
              <a:rPr lang="en-US" sz="2800" dirty="0"/>
              <a:t>LinkedIn has "</a:t>
            </a:r>
            <a:r>
              <a:rPr lang="en-US" sz="2800" dirty="0" err="1"/>
              <a:t>datafied</a:t>
            </a:r>
            <a:r>
              <a:rPr lang="en-US" sz="2800" dirty="0"/>
              <a:t>" our professional connections</a:t>
            </a:r>
            <a:r>
              <a:rPr lang="en-US" sz="2800" dirty="0" smtClean="0"/>
              <a:t>.</a:t>
            </a:r>
          </a:p>
          <a:p>
            <a:pPr marL="285750" indent="-285750">
              <a:spcBef>
                <a:spcPct val="20000"/>
              </a:spcBef>
              <a:buFont typeface="Arial" pitchFamily="34" charset="0"/>
              <a:buChar char="–"/>
            </a:pPr>
            <a:r>
              <a:rPr lang="en-US" sz="2800" dirty="0"/>
              <a:t>Twitter is "</a:t>
            </a:r>
            <a:r>
              <a:rPr lang="en-US" sz="2800" dirty="0" err="1"/>
              <a:t>datafying</a:t>
            </a:r>
            <a:r>
              <a:rPr lang="en-US" sz="2800" dirty="0"/>
              <a:t>" news and real time information. </a:t>
            </a:r>
            <a:endParaRPr lang="en-US" sz="2800" dirty="0" smtClean="0"/>
          </a:p>
          <a:p>
            <a:pPr marL="285750" indent="-285750">
              <a:spcBef>
                <a:spcPct val="20000"/>
              </a:spcBef>
              <a:buFont typeface="Arial" pitchFamily="34" charset="0"/>
              <a:buChar char="–"/>
            </a:pPr>
            <a:r>
              <a:rPr lang="en-US" sz="2800" dirty="0" smtClean="0"/>
              <a:t>Waze </a:t>
            </a:r>
            <a:r>
              <a:rPr lang="en-US" sz="2800" dirty="0"/>
              <a:t>is "</a:t>
            </a:r>
            <a:r>
              <a:rPr lang="en-US" sz="2800" dirty="0" err="1"/>
              <a:t>datafying</a:t>
            </a:r>
            <a:r>
              <a:rPr lang="en-US" sz="2800" dirty="0"/>
              <a:t>" our driving. </a:t>
            </a:r>
            <a:endParaRPr lang="en-US" sz="2800" dirty="0" smtClean="0"/>
          </a:p>
          <a:p>
            <a:pPr marL="285750" indent="-285750">
              <a:spcBef>
                <a:spcPct val="20000"/>
              </a:spcBef>
              <a:buFont typeface="Arial" pitchFamily="34" charset="0"/>
              <a:buChar char="–"/>
            </a:pPr>
            <a:r>
              <a:rPr lang="en-US" sz="2800" dirty="0" smtClean="0"/>
              <a:t>GE </a:t>
            </a:r>
            <a:r>
              <a:rPr lang="en-US" sz="2800" dirty="0"/>
              <a:t>is "</a:t>
            </a:r>
            <a:r>
              <a:rPr lang="en-US" sz="2800" dirty="0" err="1"/>
              <a:t>datafying</a:t>
            </a:r>
            <a:r>
              <a:rPr lang="en-US" sz="2800" dirty="0"/>
              <a:t>" all its engines, power plants, and machines.</a:t>
            </a:r>
          </a:p>
          <a:p>
            <a:pPr marL="342900" lvl="0" indent="-342900">
              <a:spcBef>
                <a:spcPct val="20000"/>
              </a:spcBef>
              <a:buFont typeface="Arial" pitchFamily="34" charset="0"/>
              <a:buChar char="•"/>
            </a:pPr>
            <a:r>
              <a:rPr lang="en-MY" sz="2800" b="1" dirty="0" err="1" smtClean="0"/>
              <a:t>Datafication</a:t>
            </a:r>
            <a:r>
              <a:rPr lang="en-MY" sz="2800" dirty="0"/>
              <a:t> is a resource and a tool. It is meant </a:t>
            </a:r>
            <a:r>
              <a:rPr lang="en-MY" sz="2800" b="1" dirty="0"/>
              <a:t>to</a:t>
            </a:r>
            <a:r>
              <a:rPr lang="en-MY" sz="2800" dirty="0"/>
              <a:t> </a:t>
            </a:r>
            <a:r>
              <a:rPr lang="en-MY" sz="2800" b="1" dirty="0"/>
              <a:t>inform</a:t>
            </a:r>
            <a:r>
              <a:rPr lang="en-MY" sz="2800" dirty="0"/>
              <a:t>, rather than explain; it points toward </a:t>
            </a:r>
            <a:r>
              <a:rPr lang="en-MY" sz="2800" b="1" dirty="0"/>
              <a:t>understanding</a:t>
            </a:r>
            <a:r>
              <a:rPr lang="en-MY" sz="2800" dirty="0"/>
              <a:t>.</a:t>
            </a:r>
          </a:p>
        </p:txBody>
      </p:sp>
      <p:pic>
        <p:nvPicPr>
          <p:cNvPr id="11" name="Picture 10"/>
          <p:cNvPicPr>
            <a:picLocks noChangeAspect="1"/>
          </p:cNvPicPr>
          <p:nvPr/>
        </p:nvPicPr>
        <p:blipFill>
          <a:blip r:embed="rId3"/>
          <a:stretch>
            <a:fillRect/>
          </a:stretch>
        </p:blipFill>
        <p:spPr>
          <a:xfrm>
            <a:off x="1255051" y="5085834"/>
            <a:ext cx="8992260" cy="1591194"/>
          </a:xfrm>
          <a:prstGeom prst="rect">
            <a:avLst/>
          </a:prstGeom>
        </p:spPr>
      </p:pic>
      <p:sp>
        <p:nvSpPr>
          <p:cNvPr id="13" name="Slide Number Placeholder 12"/>
          <p:cNvSpPr>
            <a:spLocks noGrp="1"/>
          </p:cNvSpPr>
          <p:nvPr>
            <p:ph type="sldNum" sz="quarter" idx="12"/>
          </p:nvPr>
        </p:nvSpPr>
        <p:spPr/>
        <p:txBody>
          <a:bodyPr/>
          <a:lstStyle/>
          <a:p>
            <a:fld id="{2A013F82-EE5E-44EE-A61D-E31C6657F26F}" type="slidenum">
              <a:rPr lang="en-US" smtClean="0"/>
              <a:t>16</a:t>
            </a:fld>
            <a:endParaRPr lang="en-US"/>
          </a:p>
        </p:txBody>
      </p:sp>
      <p:sp>
        <p:nvSpPr>
          <p:cNvPr id="5" name="Rectangle 4"/>
          <p:cNvSpPr/>
          <p:nvPr/>
        </p:nvSpPr>
        <p:spPr>
          <a:xfrm>
            <a:off x="5700682" y="6166425"/>
            <a:ext cx="4546629" cy="615553"/>
          </a:xfrm>
          <a:prstGeom prst="rect">
            <a:avLst/>
          </a:prstGeom>
        </p:spPr>
        <p:txBody>
          <a:bodyPr wrap="none">
            <a:spAutoFit/>
          </a:bodyPr>
          <a:lstStyle/>
          <a:p>
            <a:r>
              <a:rPr lang="en-US" sz="1600" dirty="0">
                <a:solidFill>
                  <a:srgbClr val="7030A0"/>
                </a:solidFill>
                <a:hlinkClick r:id="rId4"/>
              </a:rPr>
              <a:t>https://</a:t>
            </a:r>
            <a:r>
              <a:rPr lang="en-US" sz="1600" dirty="0" smtClean="0">
                <a:solidFill>
                  <a:srgbClr val="7030A0"/>
                </a:solidFill>
                <a:hlinkClick r:id="rId4"/>
              </a:rPr>
              <a:t>www.youtube.com/watch?v=FUj9Ug5kGHM</a:t>
            </a:r>
            <a:endParaRPr lang="en-US" sz="1600" dirty="0" smtClean="0">
              <a:solidFill>
                <a:srgbClr val="7030A0"/>
              </a:solidFill>
            </a:endParaRPr>
          </a:p>
          <a:p>
            <a:endParaRPr lang="en-US" dirty="0">
              <a:solidFill>
                <a:srgbClr val="7030A0"/>
              </a:solidFill>
            </a:endParaRPr>
          </a:p>
        </p:txBody>
      </p:sp>
    </p:spTree>
    <p:extLst>
      <p:ext uri="{BB962C8B-B14F-4D97-AF65-F5344CB8AC3E}">
        <p14:creationId xmlns:p14="http://schemas.microsoft.com/office/powerpoint/2010/main" val="8276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28600"/>
            <a:ext cx="9144001" cy="667043"/>
          </a:xfrm>
        </p:spPr>
        <p:txBody>
          <a:bodyPr>
            <a:noAutofit/>
          </a:bodyPr>
          <a:lstStyle/>
          <a:p>
            <a:pPr algn="ctr"/>
            <a:r>
              <a:rPr lang="en-US" sz="4400" b="1" dirty="0" err="1" smtClean="0"/>
              <a:t>Datafication</a:t>
            </a:r>
            <a:r>
              <a:rPr lang="en-US" sz="4400" b="1" dirty="0" smtClean="0"/>
              <a:t> Example</a:t>
            </a:r>
            <a:endParaRPr lang="en-US" sz="4400" b="1" dirty="0"/>
          </a:p>
        </p:txBody>
      </p:sp>
      <p:sp>
        <p:nvSpPr>
          <p:cNvPr id="4" name="Content Placeholder 2"/>
          <p:cNvSpPr txBox="1">
            <a:spLocks/>
          </p:cNvSpPr>
          <p:nvPr/>
        </p:nvSpPr>
        <p:spPr>
          <a:xfrm>
            <a:off x="463674" y="1524000"/>
            <a:ext cx="11413876" cy="452596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smtClean="0">
                <a:ln>
                  <a:noFill/>
                </a:ln>
                <a:effectLst/>
                <a:uLnTx/>
                <a:uFillTx/>
                <a:ea typeface="+mn-ea"/>
                <a:cs typeface="+mn-cs"/>
              </a:rPr>
              <a:t>A Japanese team convert backsides (posture – the way people sit) into data by measuring the pressure at 360 different points from sensors in a car seat and indexing each point on a scale from zero to 256. </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smtClean="0">
                <a:ln>
                  <a:noFill/>
                </a:ln>
                <a:effectLst/>
                <a:uLnTx/>
                <a:uFillTx/>
                <a:ea typeface="+mn-ea"/>
                <a:cs typeface="+mn-cs"/>
              </a:rPr>
              <a:t>The result is a </a:t>
            </a:r>
            <a:r>
              <a:rPr kumimoji="0" lang="en-US" sz="3300" b="1" i="0" u="none" strike="noStrike" kern="1200" cap="none" spc="0" normalizeH="0" baseline="0" noProof="0" dirty="0" smtClean="0">
                <a:ln>
                  <a:noFill/>
                </a:ln>
                <a:effectLst/>
                <a:uLnTx/>
                <a:uFillTx/>
                <a:ea typeface="+mn-ea"/>
                <a:cs typeface="+mn-cs"/>
              </a:rPr>
              <a:t>digital code </a:t>
            </a:r>
            <a:r>
              <a:rPr kumimoji="0" lang="en-US" sz="3300" b="0" i="0" u="none" strike="noStrike" kern="1200" cap="none" spc="0" normalizeH="0" baseline="0" noProof="0" dirty="0" smtClean="0">
                <a:ln>
                  <a:noFill/>
                </a:ln>
                <a:effectLst/>
                <a:uLnTx/>
                <a:uFillTx/>
                <a:ea typeface="+mn-ea"/>
                <a:cs typeface="+mn-cs"/>
              </a:rPr>
              <a:t>that is unique for each individual.</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smtClean="0">
                <a:ln>
                  <a:noFill/>
                </a:ln>
                <a:effectLst/>
                <a:uLnTx/>
                <a:uFillTx/>
                <a:ea typeface="+mn-ea"/>
                <a:cs typeface="+mn-cs"/>
              </a:rPr>
              <a:t>This system can distinguish drivers with 98% accuracy, and later this technology is being developed as an </a:t>
            </a:r>
            <a:r>
              <a:rPr kumimoji="0" lang="en-US" sz="3300" b="1" i="0" u="none" strike="noStrike" kern="1200" cap="none" spc="0" normalizeH="0" baseline="0" noProof="0" dirty="0" smtClean="0">
                <a:ln>
                  <a:noFill/>
                </a:ln>
                <a:effectLst/>
                <a:uLnTx/>
                <a:uFillTx/>
                <a:ea typeface="+mn-ea"/>
                <a:cs typeface="+mn-cs"/>
              </a:rPr>
              <a:t>anti-theft device </a:t>
            </a:r>
            <a:r>
              <a:rPr kumimoji="0" lang="en-US" sz="3300" b="0" i="0" u="none" strike="noStrike" kern="1200" cap="none" spc="0" normalizeH="0" baseline="0" noProof="0" dirty="0" smtClean="0">
                <a:ln>
                  <a:noFill/>
                </a:ln>
                <a:effectLst/>
                <a:uLnTx/>
                <a:uFillTx/>
                <a:ea typeface="+mn-ea"/>
                <a:cs typeface="+mn-cs"/>
              </a:rPr>
              <a:t>in cars by recognizing if the driver is the car owner.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300" b="0" i="0" u="none" strike="noStrike" kern="1200" cap="none" spc="0" normalizeH="0" baseline="0" noProof="0" dirty="0" smtClean="0">
              <a:ln>
                <a:noFill/>
              </a:ln>
              <a:effectLst/>
              <a:uLnTx/>
              <a:uFillTx/>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300" b="0" i="0" u="none" strike="noStrike" kern="1200" cap="none" spc="0" normalizeH="0" baseline="0" noProof="0" dirty="0" smtClean="0">
              <a:ln>
                <a:noFill/>
              </a:ln>
              <a:effectLst/>
              <a:uLnTx/>
              <a:uFillTx/>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300" b="0" i="0" u="none" strike="noStrike" kern="1200" cap="none" spc="0" normalizeH="0" baseline="0" noProof="0" dirty="0" err="1" smtClean="0">
                <a:ln>
                  <a:noFill/>
                </a:ln>
                <a:effectLst/>
                <a:uLnTx/>
                <a:uFillTx/>
                <a:ea typeface="+mn-ea"/>
                <a:cs typeface="+mn-cs"/>
              </a:rPr>
              <a:t>Shigeomi</a:t>
            </a:r>
            <a:r>
              <a:rPr kumimoji="0" lang="en-US" sz="3300" b="0" i="0" u="none" strike="noStrike" kern="1200" cap="none" spc="0" normalizeH="0" baseline="0" noProof="0" dirty="0" smtClean="0">
                <a:ln>
                  <a:noFill/>
                </a:ln>
                <a:effectLst/>
                <a:uLnTx/>
                <a:uFillTx/>
                <a:ea typeface="+mn-ea"/>
                <a:cs typeface="+mn-cs"/>
              </a:rPr>
              <a:t> </a:t>
            </a:r>
            <a:r>
              <a:rPr kumimoji="0" lang="en-US" sz="3300" b="0" i="0" u="none" strike="noStrike" kern="1200" cap="none" spc="0" normalizeH="0" baseline="0" noProof="0" dirty="0" err="1" smtClean="0">
                <a:ln>
                  <a:noFill/>
                </a:ln>
                <a:effectLst/>
                <a:uLnTx/>
                <a:uFillTx/>
                <a:ea typeface="+mn-ea"/>
                <a:cs typeface="+mn-cs"/>
              </a:rPr>
              <a:t>Koshimizu</a:t>
            </a:r>
            <a:r>
              <a:rPr kumimoji="0" lang="en-US" sz="3300" b="0" i="0" u="none" strike="noStrike" kern="1200" cap="none" spc="0" normalizeH="0" baseline="0" noProof="0" dirty="0" smtClean="0">
                <a:ln>
                  <a:noFill/>
                </a:ln>
                <a:effectLst/>
                <a:uLnTx/>
                <a:uFillTx/>
                <a:ea typeface="+mn-ea"/>
                <a:cs typeface="+mn-cs"/>
              </a:rPr>
              <a:t>, from the Advanced Institute of Industrial Technology in Tokyo, Japan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ysClr val="windowText" lastClr="000000"/>
              </a:solidFill>
              <a:effectLst/>
              <a:uLnTx/>
              <a:uFillTx/>
              <a:latin typeface="Calibri"/>
              <a:ea typeface="+mn-ea"/>
              <a:cs typeface="+mn-cs"/>
            </a:endParaRPr>
          </a:p>
        </p:txBody>
      </p:sp>
      <p:pic>
        <p:nvPicPr>
          <p:cNvPr id="6" name="Picture 5"/>
          <p:cNvPicPr>
            <a:picLocks noChangeAspect="1"/>
          </p:cNvPicPr>
          <p:nvPr/>
        </p:nvPicPr>
        <p:blipFill>
          <a:blip r:embed="rId2"/>
          <a:stretch>
            <a:fillRect/>
          </a:stretch>
        </p:blipFill>
        <p:spPr>
          <a:xfrm>
            <a:off x="7085012" y="3962400"/>
            <a:ext cx="1536325" cy="1085182"/>
          </a:xfrm>
          <a:prstGeom prst="rect">
            <a:avLst/>
          </a:prstGeom>
        </p:spPr>
      </p:pic>
      <p:pic>
        <p:nvPicPr>
          <p:cNvPr id="7" name="Picture 6"/>
          <p:cNvPicPr>
            <a:picLocks noChangeAspect="1"/>
          </p:cNvPicPr>
          <p:nvPr/>
        </p:nvPicPr>
        <p:blipFill>
          <a:blip r:embed="rId3"/>
          <a:stretch>
            <a:fillRect/>
          </a:stretch>
        </p:blipFill>
        <p:spPr>
          <a:xfrm>
            <a:off x="9371012" y="228600"/>
            <a:ext cx="2017951" cy="1133954"/>
          </a:xfrm>
          <a:prstGeom prst="rect">
            <a:avLst/>
          </a:prstGeom>
        </p:spPr>
      </p:pic>
      <p:sp>
        <p:nvSpPr>
          <p:cNvPr id="8" name="Slide Number Placeholder 7"/>
          <p:cNvSpPr>
            <a:spLocks noGrp="1"/>
          </p:cNvSpPr>
          <p:nvPr>
            <p:ph type="sldNum" sz="quarter" idx="12"/>
          </p:nvPr>
        </p:nvSpPr>
        <p:spPr/>
        <p:txBody>
          <a:bodyPr/>
          <a:lstStyle/>
          <a:p>
            <a:fld id="{2A013F82-EE5E-44EE-A61D-E31C6657F26F}" type="slidenum">
              <a:rPr lang="en-US" smtClean="0"/>
              <a:t>17</a:t>
            </a:fld>
            <a:endParaRPr lang="en-US"/>
          </a:p>
        </p:txBody>
      </p:sp>
    </p:spTree>
    <p:extLst>
      <p:ext uri="{BB962C8B-B14F-4D97-AF65-F5344CB8AC3E}">
        <p14:creationId xmlns:p14="http://schemas.microsoft.com/office/powerpoint/2010/main" val="386897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344" y="76507"/>
            <a:ext cx="11506199" cy="1371600"/>
          </a:xfrm>
        </p:spPr>
        <p:txBody>
          <a:bodyPr/>
          <a:lstStyle/>
          <a:p>
            <a:r>
              <a:rPr lang="en-US" dirty="0"/>
              <a:t>To Prevent Theft: Car Seat Identifies Drivers Sitting Down</a:t>
            </a:r>
          </a:p>
        </p:txBody>
      </p:sp>
      <p:pic>
        <p:nvPicPr>
          <p:cNvPr id="3" name="Picture 2"/>
          <p:cNvPicPr>
            <a:picLocks noChangeAspect="1"/>
          </p:cNvPicPr>
          <p:nvPr/>
        </p:nvPicPr>
        <p:blipFill>
          <a:blip r:embed="rId2"/>
          <a:stretch>
            <a:fillRect/>
          </a:stretch>
        </p:blipFill>
        <p:spPr>
          <a:xfrm>
            <a:off x="1925531" y="1172822"/>
            <a:ext cx="4895512" cy="2152075"/>
          </a:xfrm>
          <a:prstGeom prst="rect">
            <a:avLst/>
          </a:prstGeom>
        </p:spPr>
      </p:pic>
      <p:sp>
        <p:nvSpPr>
          <p:cNvPr id="4" name="Rectangle 3"/>
          <p:cNvSpPr/>
          <p:nvPr/>
        </p:nvSpPr>
        <p:spPr>
          <a:xfrm>
            <a:off x="7389812" y="1448107"/>
            <a:ext cx="3942101" cy="1569660"/>
          </a:xfrm>
          <a:prstGeom prst="rect">
            <a:avLst/>
          </a:prstGeom>
        </p:spPr>
        <p:txBody>
          <a:bodyPr wrap="square">
            <a:spAutoFit/>
          </a:bodyPr>
          <a:lstStyle/>
          <a:p>
            <a:r>
              <a:rPr lang="en-US" sz="2400" dirty="0"/>
              <a:t>The trick is that the system measures the pressure people apply on the seat through a set of 360 sensors.</a:t>
            </a:r>
          </a:p>
        </p:txBody>
      </p:sp>
      <p:pic>
        <p:nvPicPr>
          <p:cNvPr id="5" name="Picture 4"/>
          <p:cNvPicPr>
            <a:picLocks noChangeAspect="1"/>
          </p:cNvPicPr>
          <p:nvPr/>
        </p:nvPicPr>
        <p:blipFill>
          <a:blip r:embed="rId3"/>
          <a:stretch>
            <a:fillRect/>
          </a:stretch>
        </p:blipFill>
        <p:spPr>
          <a:xfrm>
            <a:off x="6704012" y="3657600"/>
            <a:ext cx="4797968" cy="2609314"/>
          </a:xfrm>
          <a:prstGeom prst="rect">
            <a:avLst/>
          </a:prstGeom>
        </p:spPr>
      </p:pic>
      <p:sp>
        <p:nvSpPr>
          <p:cNvPr id="6" name="Rectangle 5"/>
          <p:cNvSpPr/>
          <p:nvPr/>
        </p:nvSpPr>
        <p:spPr>
          <a:xfrm>
            <a:off x="347344" y="3782164"/>
            <a:ext cx="6092825" cy="1938992"/>
          </a:xfrm>
          <a:prstGeom prst="rect">
            <a:avLst/>
          </a:prstGeom>
        </p:spPr>
        <p:txBody>
          <a:bodyPr>
            <a:spAutoFit/>
          </a:bodyPr>
          <a:lstStyle/>
          <a:p>
            <a:r>
              <a:rPr lang="en-US" sz="2400" dirty="0"/>
              <a:t>Each sensor is measuring pressure by its own and sends the information to a laptop, which aggregates the information to show key data like the highest value of pressure, area of contact on the seat, and other factors. </a:t>
            </a:r>
          </a:p>
        </p:txBody>
      </p:sp>
      <p:sp>
        <p:nvSpPr>
          <p:cNvPr id="7" name="Rectangle 6"/>
          <p:cNvSpPr/>
          <p:nvPr/>
        </p:nvSpPr>
        <p:spPr>
          <a:xfrm>
            <a:off x="455612" y="6082248"/>
            <a:ext cx="5042086" cy="369332"/>
          </a:xfrm>
          <a:prstGeom prst="rect">
            <a:avLst/>
          </a:prstGeom>
        </p:spPr>
        <p:txBody>
          <a:bodyPr wrap="none">
            <a:spAutoFit/>
          </a:bodyPr>
          <a:lstStyle/>
          <a:p>
            <a:r>
              <a:rPr lang="en-US" dirty="0"/>
              <a:t>https://techcrunch.com/2011/12/21/car-seat-japan/ </a:t>
            </a:r>
          </a:p>
        </p:txBody>
      </p:sp>
      <p:sp>
        <p:nvSpPr>
          <p:cNvPr id="8" name="Slide Number Placeholder 7"/>
          <p:cNvSpPr>
            <a:spLocks noGrp="1"/>
          </p:cNvSpPr>
          <p:nvPr>
            <p:ph type="sldNum" sz="quarter" idx="12"/>
          </p:nvPr>
        </p:nvSpPr>
        <p:spPr/>
        <p:txBody>
          <a:bodyPr/>
          <a:lstStyle/>
          <a:p>
            <a:fld id="{2A013F82-EE5E-44EE-A61D-E31C6657F26F}" type="slidenum">
              <a:rPr lang="en-US" smtClean="0"/>
              <a:t>18</a:t>
            </a:fld>
            <a:endParaRPr lang="en-US"/>
          </a:p>
        </p:txBody>
      </p:sp>
    </p:spTree>
    <p:extLst>
      <p:ext uri="{BB962C8B-B14F-4D97-AF65-F5344CB8AC3E}">
        <p14:creationId xmlns:p14="http://schemas.microsoft.com/office/powerpoint/2010/main" val="376073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304800"/>
            <a:ext cx="9144001" cy="685800"/>
          </a:xfrm>
        </p:spPr>
        <p:txBody>
          <a:bodyPr>
            <a:noAutofit/>
          </a:bodyPr>
          <a:lstStyle/>
          <a:p>
            <a:pPr algn="ctr"/>
            <a:r>
              <a:rPr lang="en-US" sz="4400" b="1" dirty="0"/>
              <a:t>The 7 ways you are totally unique</a:t>
            </a:r>
          </a:p>
        </p:txBody>
      </p:sp>
      <p:sp>
        <p:nvSpPr>
          <p:cNvPr id="3" name="Rectangle 2"/>
          <p:cNvSpPr/>
          <p:nvPr/>
        </p:nvSpPr>
        <p:spPr>
          <a:xfrm>
            <a:off x="1903412" y="1524000"/>
            <a:ext cx="6092825" cy="3970318"/>
          </a:xfrm>
          <a:prstGeom prst="rect">
            <a:avLst/>
          </a:prstGeom>
        </p:spPr>
        <p:txBody>
          <a:bodyPr>
            <a:spAutoFit/>
          </a:bodyPr>
          <a:lstStyle/>
          <a:p>
            <a:pPr marL="742950" indent="-742950">
              <a:buFont typeface="+mj-lt"/>
              <a:buAutoNum type="arabicPeriod"/>
            </a:pPr>
            <a:r>
              <a:rPr lang="en-US" sz="3600" dirty="0"/>
              <a:t>Ears</a:t>
            </a:r>
          </a:p>
          <a:p>
            <a:pPr marL="742950" indent="-742950">
              <a:buFont typeface="+mj-lt"/>
              <a:buAutoNum type="arabicPeriod"/>
            </a:pPr>
            <a:r>
              <a:rPr lang="en-US" sz="3600" dirty="0"/>
              <a:t>Body </a:t>
            </a:r>
            <a:r>
              <a:rPr lang="en-US" sz="3600" dirty="0" err="1"/>
              <a:t>odour</a:t>
            </a:r>
            <a:endParaRPr lang="en-US" sz="3600" dirty="0"/>
          </a:p>
          <a:p>
            <a:pPr marL="742950" indent="-742950">
              <a:buFont typeface="+mj-lt"/>
              <a:buAutoNum type="arabicPeriod"/>
            </a:pPr>
            <a:r>
              <a:rPr lang="en-US" sz="3600" dirty="0"/>
              <a:t>Way you walk</a:t>
            </a:r>
          </a:p>
          <a:p>
            <a:pPr marL="742950" indent="-742950">
              <a:buFont typeface="+mj-lt"/>
              <a:buAutoNum type="arabicPeriod"/>
            </a:pPr>
            <a:r>
              <a:rPr lang="en-US" sz="3600" dirty="0"/>
              <a:t>Backside</a:t>
            </a:r>
          </a:p>
          <a:p>
            <a:pPr marL="742950" indent="-742950">
              <a:buFont typeface="+mj-lt"/>
              <a:buAutoNum type="arabicPeriod"/>
            </a:pPr>
            <a:r>
              <a:rPr lang="en-US" sz="3600" dirty="0"/>
              <a:t>Skull</a:t>
            </a:r>
          </a:p>
          <a:p>
            <a:pPr marL="742950" indent="-742950">
              <a:buFont typeface="+mj-lt"/>
              <a:buAutoNum type="arabicPeriod"/>
            </a:pPr>
            <a:r>
              <a:rPr lang="en-US" sz="3600" dirty="0"/>
              <a:t>Fingernails</a:t>
            </a:r>
          </a:p>
          <a:p>
            <a:pPr marL="742950" indent="-742950">
              <a:buFont typeface="+mj-lt"/>
              <a:buAutoNum type="arabicPeriod"/>
            </a:pPr>
            <a:r>
              <a:rPr lang="en-US" sz="3600" dirty="0"/>
              <a:t>Pores on your nose</a:t>
            </a:r>
          </a:p>
        </p:txBody>
      </p:sp>
      <p:sp>
        <p:nvSpPr>
          <p:cNvPr id="4" name="Rectangle 3"/>
          <p:cNvSpPr/>
          <p:nvPr/>
        </p:nvSpPr>
        <p:spPr>
          <a:xfrm>
            <a:off x="1065212" y="6027718"/>
            <a:ext cx="9067800" cy="646331"/>
          </a:xfrm>
          <a:prstGeom prst="rect">
            <a:avLst/>
          </a:prstGeom>
        </p:spPr>
        <p:txBody>
          <a:bodyPr wrap="square">
            <a:spAutoFit/>
          </a:bodyPr>
          <a:lstStyle/>
          <a:p>
            <a:r>
              <a:rPr lang="en-US" dirty="0">
                <a:hlinkClick r:id="rId2"/>
              </a:rPr>
              <a:t>http://</a:t>
            </a:r>
            <a:r>
              <a:rPr lang="en-US" dirty="0" smtClean="0">
                <a:hlinkClick r:id="rId2"/>
              </a:rPr>
              <a:t>www.bbc.com/future/story/20170109-the-seven-ways-you-are-totally-unique</a:t>
            </a:r>
            <a:endParaRPr lang="en-US" dirty="0" smtClean="0"/>
          </a:p>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t>19</a:t>
            </a:fld>
            <a:endParaRPr lang="en-US"/>
          </a:p>
        </p:txBody>
      </p:sp>
    </p:spTree>
    <p:extLst>
      <p:ext uri="{BB962C8B-B14F-4D97-AF65-F5344CB8AC3E}">
        <p14:creationId xmlns:p14="http://schemas.microsoft.com/office/powerpoint/2010/main" val="32678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803" y="685799"/>
            <a:ext cx="9144001" cy="838200"/>
          </a:xfrm>
        </p:spPr>
        <p:txBody>
          <a:bodyPr>
            <a:normAutofit/>
          </a:bodyPr>
          <a:lstStyle/>
          <a:p>
            <a:r>
              <a:rPr lang="en-US" sz="5400" b="1" spc="0" dirty="0">
                <a:latin typeface="Calibri Light"/>
              </a:rPr>
              <a:t>Learning Objective</a:t>
            </a:r>
            <a:endParaRPr lang="en-US" sz="4400" dirty="0"/>
          </a:p>
        </p:txBody>
      </p:sp>
      <p:sp>
        <p:nvSpPr>
          <p:cNvPr id="3" name="Content Placeholder 2"/>
          <p:cNvSpPr>
            <a:spLocks noGrp="1"/>
          </p:cNvSpPr>
          <p:nvPr>
            <p:ph idx="1"/>
          </p:nvPr>
        </p:nvSpPr>
        <p:spPr>
          <a:xfrm>
            <a:off x="1532021" y="1981200"/>
            <a:ext cx="9134391" cy="2743201"/>
          </a:xfrm>
        </p:spPr>
        <p:txBody>
          <a:bodyPr>
            <a:noAutofit/>
          </a:bodyPr>
          <a:lstStyle/>
          <a:p>
            <a:pPr marL="514350" lvl="0" indent="-514350">
              <a:lnSpc>
                <a:spcPct val="100000"/>
              </a:lnSpc>
              <a:spcBef>
                <a:spcPts val="0"/>
              </a:spcBef>
              <a:buClrTx/>
              <a:buSzTx/>
              <a:buFont typeface="+mj-lt"/>
              <a:buAutoNum type="arabicPeriod"/>
            </a:pPr>
            <a:r>
              <a:rPr lang="en-US" sz="3600" dirty="0">
                <a:latin typeface="Calibri"/>
              </a:rPr>
              <a:t>To describe </a:t>
            </a:r>
            <a:r>
              <a:rPr lang="en-US" sz="3600" dirty="0" smtClean="0">
                <a:latin typeface="Calibri"/>
              </a:rPr>
              <a:t>how the world has changed.</a:t>
            </a:r>
            <a:endParaRPr lang="en-US" sz="3600" dirty="0">
              <a:latin typeface="Calibri"/>
            </a:endParaRPr>
          </a:p>
          <a:p>
            <a:pPr marL="514350" lvl="0" indent="-514350">
              <a:lnSpc>
                <a:spcPct val="100000"/>
              </a:lnSpc>
              <a:spcBef>
                <a:spcPts val="0"/>
              </a:spcBef>
              <a:buClrTx/>
              <a:buSzTx/>
              <a:buFont typeface="+mj-lt"/>
              <a:buAutoNum type="arabicPeriod"/>
            </a:pPr>
            <a:r>
              <a:rPr lang="en-US" sz="3600" dirty="0" smtClean="0">
                <a:latin typeface="Calibri"/>
              </a:rPr>
              <a:t>To illustrate the concept of “</a:t>
            </a:r>
            <a:r>
              <a:rPr lang="en-US" sz="3600" i="1" dirty="0" err="1" smtClean="0">
                <a:latin typeface="Calibri"/>
              </a:rPr>
              <a:t>datafication</a:t>
            </a:r>
            <a:r>
              <a:rPr lang="en-US" sz="3600" dirty="0" smtClean="0">
                <a:latin typeface="Calibri"/>
              </a:rPr>
              <a:t>”</a:t>
            </a:r>
          </a:p>
          <a:p>
            <a:pPr marL="514350" lvl="0" indent="-514350">
              <a:lnSpc>
                <a:spcPct val="100000"/>
              </a:lnSpc>
              <a:spcBef>
                <a:spcPts val="0"/>
              </a:spcBef>
              <a:buClrTx/>
              <a:buSzTx/>
              <a:buFont typeface="+mj-lt"/>
              <a:buAutoNum type="arabicPeriod"/>
            </a:pPr>
            <a:r>
              <a:rPr lang="en-US" sz="3600" dirty="0" smtClean="0">
                <a:latin typeface="Calibri"/>
              </a:rPr>
              <a:t>To explain the phenomena of big data.</a:t>
            </a:r>
            <a:endParaRPr lang="en-US" sz="3600" dirty="0">
              <a:latin typeface="Calibri"/>
            </a:endParaRPr>
          </a:p>
          <a:p>
            <a:pPr marL="514350" lvl="0" indent="-514350">
              <a:lnSpc>
                <a:spcPct val="100000"/>
              </a:lnSpc>
              <a:spcBef>
                <a:spcPts val="0"/>
              </a:spcBef>
              <a:buClrTx/>
              <a:buSzTx/>
              <a:buFont typeface="+mj-lt"/>
              <a:buAutoNum type="arabicPeriod"/>
            </a:pPr>
            <a:r>
              <a:rPr lang="en-US" sz="3600" dirty="0">
                <a:latin typeface="Calibri"/>
              </a:rPr>
              <a:t>To </a:t>
            </a:r>
            <a:r>
              <a:rPr lang="en-US" sz="3600" dirty="0" smtClean="0">
                <a:latin typeface="Calibri"/>
              </a:rPr>
              <a:t>determine the value of big data.</a:t>
            </a:r>
            <a:endParaRPr lang="en-US" sz="3600" dirty="0">
              <a:latin typeface="Calibri"/>
            </a:endParaRPr>
          </a:p>
          <a:p>
            <a:pPr marL="514350" lvl="0" indent="-514350">
              <a:lnSpc>
                <a:spcPct val="100000"/>
              </a:lnSpc>
              <a:spcBef>
                <a:spcPts val="0"/>
              </a:spcBef>
              <a:buClrTx/>
              <a:buSzTx/>
              <a:buFont typeface="+mj-lt"/>
              <a:buAutoNum type="arabicPeriod"/>
            </a:pPr>
            <a:r>
              <a:rPr lang="en-US" sz="3600" dirty="0">
                <a:latin typeface="Calibri"/>
              </a:rPr>
              <a:t>To </a:t>
            </a:r>
            <a:r>
              <a:rPr lang="en-US" sz="3600" dirty="0" smtClean="0">
                <a:latin typeface="Calibri"/>
              </a:rPr>
              <a:t>summarize the strategy of data-</a:t>
            </a:r>
            <a:r>
              <a:rPr lang="en-US" sz="3600" dirty="0" err="1" smtClean="0">
                <a:latin typeface="Calibri"/>
              </a:rPr>
              <a:t>driveness</a:t>
            </a:r>
            <a:r>
              <a:rPr lang="en-US" sz="3600" dirty="0" smtClean="0">
                <a:latin typeface="Calibri"/>
              </a:rPr>
              <a:t>.</a:t>
            </a:r>
            <a:endParaRPr lang="en-US" sz="3600" dirty="0">
              <a:latin typeface="Calibri"/>
            </a:endParaRPr>
          </a:p>
        </p:txBody>
      </p:sp>
      <p:sp>
        <p:nvSpPr>
          <p:cNvPr id="4" name="Slide Number Placeholder 3"/>
          <p:cNvSpPr>
            <a:spLocks noGrp="1"/>
          </p:cNvSpPr>
          <p:nvPr>
            <p:ph type="sldNum" sz="quarter" idx="12"/>
          </p:nvPr>
        </p:nvSpPr>
        <p:spPr/>
        <p:txBody>
          <a:bodyPr/>
          <a:lstStyle/>
          <a:p>
            <a:fld id="{2A013F82-EE5E-44EE-A61D-E31C6657F26F}" type="slidenum">
              <a:rPr lang="en-US" smtClean="0"/>
              <a:t>2</a:t>
            </a:fld>
            <a:endParaRPr lang="en-US"/>
          </a:p>
        </p:txBody>
      </p:sp>
    </p:spTree>
    <p:extLst>
      <p:ext uri="{BB962C8B-B14F-4D97-AF65-F5344CB8AC3E}">
        <p14:creationId xmlns:p14="http://schemas.microsoft.com/office/powerpoint/2010/main" val="335807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28600"/>
            <a:ext cx="9144001" cy="685800"/>
          </a:xfrm>
        </p:spPr>
        <p:txBody>
          <a:bodyPr>
            <a:normAutofit fontScale="90000"/>
          </a:bodyPr>
          <a:lstStyle/>
          <a:p>
            <a:pPr algn="ctr"/>
            <a:r>
              <a:rPr lang="en-US" sz="4400" b="1" dirty="0"/>
              <a:t>What is Big Data?</a:t>
            </a:r>
          </a:p>
        </p:txBody>
      </p:sp>
      <p:sp>
        <p:nvSpPr>
          <p:cNvPr id="3" name="Slide Number Placeholder 2"/>
          <p:cNvSpPr>
            <a:spLocks noGrp="1"/>
          </p:cNvSpPr>
          <p:nvPr>
            <p:ph type="sldNum" sz="quarter" idx="12"/>
          </p:nvPr>
        </p:nvSpPr>
        <p:spPr/>
        <p:txBody>
          <a:bodyPr/>
          <a:lstStyle/>
          <a:p>
            <a:fld id="{2A013F82-EE5E-44EE-A61D-E31C6657F26F}" type="slidenum">
              <a:rPr lang="en-US" smtClean="0"/>
              <a:t>20</a:t>
            </a:fld>
            <a:endParaRPr lang="en-US"/>
          </a:p>
        </p:txBody>
      </p:sp>
      <p:pic>
        <p:nvPicPr>
          <p:cNvPr id="4" name="Picture 3"/>
          <p:cNvPicPr>
            <a:picLocks noChangeAspect="1"/>
          </p:cNvPicPr>
          <p:nvPr/>
        </p:nvPicPr>
        <p:blipFill>
          <a:blip r:embed="rId3"/>
          <a:stretch>
            <a:fillRect/>
          </a:stretch>
        </p:blipFill>
        <p:spPr>
          <a:xfrm>
            <a:off x="8375677" y="213299"/>
            <a:ext cx="1871634" cy="1402202"/>
          </a:xfrm>
          <a:prstGeom prst="rect">
            <a:avLst/>
          </a:prstGeom>
        </p:spPr>
      </p:pic>
      <p:pic>
        <p:nvPicPr>
          <p:cNvPr id="5" name="Picture 4"/>
          <p:cNvPicPr>
            <a:picLocks noChangeAspect="1"/>
          </p:cNvPicPr>
          <p:nvPr/>
        </p:nvPicPr>
        <p:blipFill>
          <a:blip r:embed="rId4"/>
          <a:stretch>
            <a:fillRect/>
          </a:stretch>
        </p:blipFill>
        <p:spPr>
          <a:xfrm>
            <a:off x="255101" y="1231419"/>
            <a:ext cx="8120576" cy="768163"/>
          </a:xfrm>
          <a:prstGeom prst="rect">
            <a:avLst/>
          </a:prstGeom>
        </p:spPr>
      </p:pic>
      <p:sp>
        <p:nvSpPr>
          <p:cNvPr id="6" name="Rectangle 5"/>
          <p:cNvSpPr/>
          <p:nvPr/>
        </p:nvSpPr>
        <p:spPr>
          <a:xfrm>
            <a:off x="430148" y="2119185"/>
            <a:ext cx="10744200" cy="954107"/>
          </a:xfrm>
          <a:prstGeom prst="rect">
            <a:avLst/>
          </a:prstGeom>
        </p:spPr>
        <p:txBody>
          <a:bodyPr wrap="square">
            <a:spAutoFit/>
          </a:bodyPr>
          <a:lstStyle/>
          <a:p>
            <a:r>
              <a:rPr lang="en-US" sz="2800" dirty="0"/>
              <a:t>Big data is a phenomenon resulting from the rapid acceleration in the expanding volume of high velocity, complex, and diverse types of data.</a:t>
            </a:r>
          </a:p>
        </p:txBody>
      </p:sp>
      <p:pic>
        <p:nvPicPr>
          <p:cNvPr id="7" name="Picture 6"/>
          <p:cNvPicPr>
            <a:picLocks noChangeAspect="1"/>
          </p:cNvPicPr>
          <p:nvPr/>
        </p:nvPicPr>
        <p:blipFill>
          <a:blip r:embed="rId5"/>
          <a:stretch>
            <a:fillRect/>
          </a:stretch>
        </p:blipFill>
        <p:spPr>
          <a:xfrm>
            <a:off x="531812" y="3215260"/>
            <a:ext cx="9982200" cy="1285134"/>
          </a:xfrm>
          <a:prstGeom prst="rect">
            <a:avLst/>
          </a:prstGeom>
        </p:spPr>
      </p:pic>
      <p:sp>
        <p:nvSpPr>
          <p:cNvPr id="8" name="Rectangle 7"/>
          <p:cNvSpPr/>
          <p:nvPr/>
        </p:nvSpPr>
        <p:spPr>
          <a:xfrm>
            <a:off x="361619" y="5327090"/>
            <a:ext cx="11617985" cy="954107"/>
          </a:xfrm>
          <a:prstGeom prst="rect">
            <a:avLst/>
          </a:prstGeom>
        </p:spPr>
        <p:txBody>
          <a:bodyPr wrap="square">
            <a:spAutoFit/>
          </a:bodyPr>
          <a:lstStyle/>
          <a:p>
            <a:r>
              <a:rPr lang="en-US" sz="2800" b="1" dirty="0">
                <a:solidFill>
                  <a:schemeClr val="accent3"/>
                </a:solidFill>
              </a:rPr>
              <a:t>Challenge</a:t>
            </a:r>
            <a:r>
              <a:rPr lang="en-US" sz="2800" dirty="0"/>
              <a:t>: How to derive value through insight from an explosion of data at greater speed, scale and efficiency?</a:t>
            </a:r>
          </a:p>
        </p:txBody>
      </p:sp>
      <p:sp>
        <p:nvSpPr>
          <p:cNvPr id="10" name="Rectangle 9"/>
          <p:cNvSpPr/>
          <p:nvPr/>
        </p:nvSpPr>
        <p:spPr>
          <a:xfrm>
            <a:off x="608682" y="6307696"/>
            <a:ext cx="4914230" cy="369332"/>
          </a:xfrm>
          <a:prstGeom prst="rect">
            <a:avLst/>
          </a:prstGeom>
        </p:spPr>
        <p:txBody>
          <a:bodyPr wrap="none">
            <a:spAutoFit/>
          </a:bodyPr>
          <a:lstStyle/>
          <a:p>
            <a:r>
              <a:rPr lang="en-US" dirty="0"/>
              <a:t>http://datascience.berkeley.edu/what-is-big-data/</a:t>
            </a:r>
          </a:p>
        </p:txBody>
      </p:sp>
      <p:sp>
        <p:nvSpPr>
          <p:cNvPr id="11" name="Rectangle 10"/>
          <p:cNvSpPr/>
          <p:nvPr/>
        </p:nvSpPr>
        <p:spPr>
          <a:xfrm>
            <a:off x="3525823" y="4547749"/>
            <a:ext cx="4552849" cy="523220"/>
          </a:xfrm>
          <a:prstGeom prst="rect">
            <a:avLst/>
          </a:prstGeom>
        </p:spPr>
        <p:txBody>
          <a:bodyPr wrap="none">
            <a:spAutoFit/>
          </a:bodyPr>
          <a:lstStyle/>
          <a:p>
            <a:r>
              <a:rPr lang="en-US" sz="2800" dirty="0">
                <a:solidFill>
                  <a:schemeClr val="accent1">
                    <a:lumMod val="75000"/>
                  </a:schemeClr>
                </a:solidFill>
              </a:rPr>
              <a:t>No single standard definition</a:t>
            </a:r>
            <a:r>
              <a:rPr lang="en-US" sz="2800" dirty="0"/>
              <a:t>.</a:t>
            </a:r>
          </a:p>
        </p:txBody>
      </p:sp>
    </p:spTree>
    <p:extLst>
      <p:ext uri="{BB962C8B-B14F-4D97-AF65-F5344CB8AC3E}">
        <p14:creationId xmlns:p14="http://schemas.microsoft.com/office/powerpoint/2010/main" val="132147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21</a:t>
            </a:fld>
            <a:endParaRPr lang="en-US"/>
          </a:p>
        </p:txBody>
      </p:sp>
      <p:sp>
        <p:nvSpPr>
          <p:cNvPr id="4" name="Rectangle 3"/>
          <p:cNvSpPr/>
          <p:nvPr/>
        </p:nvSpPr>
        <p:spPr>
          <a:xfrm>
            <a:off x="455612" y="1600200"/>
            <a:ext cx="11430000" cy="2862322"/>
          </a:xfrm>
          <a:prstGeom prst="rect">
            <a:avLst/>
          </a:prstGeom>
        </p:spPr>
        <p:txBody>
          <a:bodyPr wrap="square">
            <a:spAutoFit/>
          </a:bodyPr>
          <a:lstStyle/>
          <a:p>
            <a:r>
              <a:rPr lang="en-US" sz="3600" b="1" dirty="0">
                <a:latin typeface="Arial" panose="020B0604020202020204" pitchFamily="34" charset="0"/>
                <a:cs typeface="Arial" panose="020B0604020202020204" pitchFamily="34" charset="0"/>
              </a:rPr>
              <a:t>Big data </a:t>
            </a:r>
            <a:r>
              <a:rPr lang="en-US" sz="3600" dirty="0">
                <a:latin typeface="Arial" panose="020B0604020202020204" pitchFamily="34" charset="0"/>
                <a:cs typeface="Arial" panose="020B0604020202020204" pitchFamily="34" charset="0"/>
              </a:rPr>
              <a:t>is an umbrella term for datasets that cannot reasonably be handled by traditional computers or tools due to their volume, velocity, and variety. </a:t>
            </a:r>
            <a:endParaRPr lang="en-US" sz="3600" dirty="0" smtClean="0">
              <a:latin typeface="Arial" panose="020B0604020202020204" pitchFamily="34" charset="0"/>
              <a:cs typeface="Arial" panose="020B0604020202020204" pitchFamily="34" charset="0"/>
            </a:endParaRPr>
          </a:p>
          <a:p>
            <a:r>
              <a:rPr lang="en-US" sz="3600" dirty="0" smtClean="0">
                <a:latin typeface="Arial" panose="020B0604020202020204" pitchFamily="34" charset="0"/>
                <a:cs typeface="Arial" panose="020B0604020202020204" pitchFamily="34" charset="0"/>
              </a:rPr>
              <a:t>This </a:t>
            </a:r>
            <a:r>
              <a:rPr lang="en-US" sz="3600" dirty="0">
                <a:latin typeface="Arial" panose="020B0604020202020204" pitchFamily="34" charset="0"/>
                <a:cs typeface="Arial" panose="020B0604020202020204" pitchFamily="34" charset="0"/>
              </a:rPr>
              <a:t>term is also typically applied to technologies and strategies to work with this type of data.</a:t>
            </a:r>
          </a:p>
        </p:txBody>
      </p:sp>
    </p:spTree>
    <p:extLst>
      <p:ext uri="{BB962C8B-B14F-4D97-AF65-F5344CB8AC3E}">
        <p14:creationId xmlns:p14="http://schemas.microsoft.com/office/powerpoint/2010/main" val="247355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431" y="228600"/>
            <a:ext cx="9144001" cy="609600"/>
          </a:xfrm>
        </p:spPr>
        <p:txBody>
          <a:bodyPr>
            <a:noAutofit/>
          </a:bodyPr>
          <a:lstStyle/>
          <a:p>
            <a:pPr algn="ctr"/>
            <a:r>
              <a:rPr lang="en-US" sz="4400" b="1" dirty="0"/>
              <a:t>The Dimensions of Big Data – 5Vs</a:t>
            </a:r>
          </a:p>
        </p:txBody>
      </p:sp>
      <p:sp>
        <p:nvSpPr>
          <p:cNvPr id="3" name="Slide Number Placeholder 2"/>
          <p:cNvSpPr>
            <a:spLocks noGrp="1"/>
          </p:cNvSpPr>
          <p:nvPr>
            <p:ph type="sldNum" sz="quarter" idx="12"/>
          </p:nvPr>
        </p:nvSpPr>
        <p:spPr/>
        <p:txBody>
          <a:bodyPr/>
          <a:lstStyle/>
          <a:p>
            <a:fld id="{2A013F82-EE5E-44EE-A61D-E31C6657F26F}" type="slidenum">
              <a:rPr lang="en-US" smtClean="0"/>
              <a:t>22</a:t>
            </a:fld>
            <a:endParaRPr lang="en-US"/>
          </a:p>
        </p:txBody>
      </p:sp>
      <p:pic>
        <p:nvPicPr>
          <p:cNvPr id="5" name="Picture 4"/>
          <p:cNvPicPr>
            <a:picLocks noChangeAspect="1"/>
          </p:cNvPicPr>
          <p:nvPr/>
        </p:nvPicPr>
        <p:blipFill>
          <a:blip r:embed="rId2"/>
          <a:stretch>
            <a:fillRect/>
          </a:stretch>
        </p:blipFill>
        <p:spPr>
          <a:xfrm>
            <a:off x="5034118" y="3578613"/>
            <a:ext cx="5029200" cy="3098415"/>
          </a:xfrm>
          <a:prstGeom prst="rect">
            <a:avLst/>
          </a:prstGeom>
        </p:spPr>
      </p:pic>
      <p:pic>
        <p:nvPicPr>
          <p:cNvPr id="6" name="Picture 5"/>
          <p:cNvPicPr>
            <a:picLocks noChangeAspect="1"/>
          </p:cNvPicPr>
          <p:nvPr/>
        </p:nvPicPr>
        <p:blipFill>
          <a:blip r:embed="rId3"/>
          <a:stretch>
            <a:fillRect/>
          </a:stretch>
        </p:blipFill>
        <p:spPr>
          <a:xfrm>
            <a:off x="1293812" y="3410415"/>
            <a:ext cx="2999492" cy="3432345"/>
          </a:xfrm>
          <a:prstGeom prst="rect">
            <a:avLst/>
          </a:prstGeom>
        </p:spPr>
      </p:pic>
      <p:sp>
        <p:nvSpPr>
          <p:cNvPr id="7" name="Rectangle 6"/>
          <p:cNvSpPr/>
          <p:nvPr/>
        </p:nvSpPr>
        <p:spPr>
          <a:xfrm>
            <a:off x="227012" y="973223"/>
            <a:ext cx="11604372" cy="2677656"/>
          </a:xfrm>
          <a:prstGeom prst="rect">
            <a:avLst/>
          </a:prstGeom>
        </p:spPr>
        <p:txBody>
          <a:bodyPr wrap="square">
            <a:spAutoFit/>
          </a:bodyPr>
          <a:lstStyle/>
          <a:p>
            <a:r>
              <a:rPr lang="en-US" sz="2400" b="1" dirty="0"/>
              <a:t>Volume</a:t>
            </a:r>
            <a:r>
              <a:rPr lang="en-US" sz="2400" dirty="0"/>
              <a:t>: Large volumes of data.</a:t>
            </a:r>
          </a:p>
          <a:p>
            <a:r>
              <a:rPr lang="en-US" sz="2400" b="1" dirty="0"/>
              <a:t>Velocity</a:t>
            </a:r>
            <a:r>
              <a:rPr lang="en-US" sz="2400" dirty="0"/>
              <a:t>: Quickly moving data.</a:t>
            </a:r>
          </a:p>
          <a:p>
            <a:r>
              <a:rPr lang="en-US" sz="2400" b="1" dirty="0"/>
              <a:t>Variety</a:t>
            </a:r>
            <a:r>
              <a:rPr lang="en-US" sz="2400" dirty="0"/>
              <a:t>: structured, unstructured, images, etc.</a:t>
            </a:r>
          </a:p>
          <a:p>
            <a:r>
              <a:rPr lang="en-US" sz="2400" b="1" dirty="0"/>
              <a:t>Veracity</a:t>
            </a:r>
            <a:r>
              <a:rPr lang="en-US" sz="2400" dirty="0"/>
              <a:t>: Trust and integrity is a challenge and a must and is important for big data just as </a:t>
            </a:r>
            <a:r>
              <a:rPr lang="en-US" sz="2400" dirty="0" smtClean="0"/>
              <a:t>  for </a:t>
            </a:r>
            <a:r>
              <a:rPr lang="en-US" sz="2400" dirty="0"/>
              <a:t>traditional relational </a:t>
            </a:r>
            <a:r>
              <a:rPr lang="en-US" sz="2400" dirty="0" err="1"/>
              <a:t>DBs.</a:t>
            </a:r>
            <a:endParaRPr lang="en-US" sz="2400" dirty="0"/>
          </a:p>
          <a:p>
            <a:r>
              <a:rPr lang="en-US" sz="2400" b="1" dirty="0"/>
              <a:t>Value</a:t>
            </a:r>
            <a:r>
              <a:rPr lang="en-US" sz="2400" dirty="0"/>
              <a:t>: generate transformative amazing value from big data. </a:t>
            </a:r>
          </a:p>
          <a:p>
            <a:endParaRPr lang="en-US" sz="2400" dirty="0"/>
          </a:p>
        </p:txBody>
      </p:sp>
    </p:spTree>
    <p:extLst>
      <p:ext uri="{BB962C8B-B14F-4D97-AF65-F5344CB8AC3E}">
        <p14:creationId xmlns:p14="http://schemas.microsoft.com/office/powerpoint/2010/main" val="163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23</a:t>
            </a:fld>
            <a:endParaRPr lang="en-US"/>
          </a:p>
        </p:txBody>
      </p:sp>
      <p:pic>
        <p:nvPicPr>
          <p:cNvPr id="4" name="Picture 3"/>
          <p:cNvPicPr>
            <a:picLocks noChangeAspect="1"/>
          </p:cNvPicPr>
          <p:nvPr/>
        </p:nvPicPr>
        <p:blipFill>
          <a:blip r:embed="rId2"/>
          <a:stretch>
            <a:fillRect/>
          </a:stretch>
        </p:blipFill>
        <p:spPr>
          <a:xfrm>
            <a:off x="1509145" y="79277"/>
            <a:ext cx="9144793" cy="6332409"/>
          </a:xfrm>
          <a:prstGeom prst="rect">
            <a:avLst/>
          </a:prstGeom>
        </p:spPr>
      </p:pic>
      <p:sp>
        <p:nvSpPr>
          <p:cNvPr id="5" name="Rectangle 4"/>
          <p:cNvSpPr/>
          <p:nvPr/>
        </p:nvSpPr>
        <p:spPr>
          <a:xfrm>
            <a:off x="227012" y="6524400"/>
            <a:ext cx="8797245" cy="276999"/>
          </a:xfrm>
          <a:prstGeom prst="rect">
            <a:avLst/>
          </a:prstGeom>
        </p:spPr>
        <p:txBody>
          <a:bodyPr wrap="square">
            <a:spAutoFit/>
          </a:bodyPr>
          <a:lstStyle/>
          <a:p>
            <a:r>
              <a:rPr lang="en-US" sz="1200" dirty="0"/>
              <a:t>Source: http://www.intel.com/content/www/us/en/communications/internet-minute-infographic.html</a:t>
            </a:r>
          </a:p>
        </p:txBody>
      </p:sp>
    </p:spTree>
    <p:extLst>
      <p:ext uri="{BB962C8B-B14F-4D97-AF65-F5344CB8AC3E}">
        <p14:creationId xmlns:p14="http://schemas.microsoft.com/office/powerpoint/2010/main" val="163999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152400"/>
            <a:ext cx="9144001" cy="685800"/>
          </a:xfrm>
        </p:spPr>
        <p:txBody>
          <a:bodyPr>
            <a:normAutofit fontScale="90000"/>
          </a:bodyPr>
          <a:lstStyle/>
          <a:p>
            <a:pPr algn="ctr"/>
            <a:r>
              <a:rPr lang="en-US" sz="4400" b="1" dirty="0"/>
              <a:t>Volume - The Big Data Numbers</a:t>
            </a:r>
          </a:p>
        </p:txBody>
      </p:sp>
      <p:sp>
        <p:nvSpPr>
          <p:cNvPr id="3" name="Slide Number Placeholder 2"/>
          <p:cNvSpPr>
            <a:spLocks noGrp="1"/>
          </p:cNvSpPr>
          <p:nvPr>
            <p:ph type="sldNum" sz="quarter" idx="12"/>
          </p:nvPr>
        </p:nvSpPr>
        <p:spPr/>
        <p:txBody>
          <a:bodyPr/>
          <a:lstStyle/>
          <a:p>
            <a:fld id="{2A013F82-EE5E-44EE-A61D-E31C6657F26F}" type="slidenum">
              <a:rPr lang="en-US" smtClean="0"/>
              <a:t>24</a:t>
            </a:fld>
            <a:endParaRPr lang="en-US"/>
          </a:p>
        </p:txBody>
      </p:sp>
      <p:pic>
        <p:nvPicPr>
          <p:cNvPr id="4" name="Picture 3"/>
          <p:cNvPicPr>
            <a:picLocks noChangeAspect="1"/>
          </p:cNvPicPr>
          <p:nvPr/>
        </p:nvPicPr>
        <p:blipFill>
          <a:blip r:embed="rId2"/>
          <a:stretch>
            <a:fillRect/>
          </a:stretch>
        </p:blipFill>
        <p:spPr>
          <a:xfrm>
            <a:off x="379412" y="990600"/>
            <a:ext cx="4572000" cy="3110063"/>
          </a:xfrm>
          <a:prstGeom prst="rect">
            <a:avLst/>
          </a:prstGeom>
        </p:spPr>
      </p:pic>
      <p:pic>
        <p:nvPicPr>
          <p:cNvPr id="5" name="Picture 4"/>
          <p:cNvPicPr>
            <a:picLocks noChangeAspect="1"/>
          </p:cNvPicPr>
          <p:nvPr/>
        </p:nvPicPr>
        <p:blipFill>
          <a:blip r:embed="rId3"/>
          <a:stretch>
            <a:fillRect/>
          </a:stretch>
        </p:blipFill>
        <p:spPr>
          <a:xfrm>
            <a:off x="353206" y="4343400"/>
            <a:ext cx="4706520" cy="1231499"/>
          </a:xfrm>
          <a:prstGeom prst="rect">
            <a:avLst/>
          </a:prstGeom>
        </p:spPr>
      </p:pic>
      <p:pic>
        <p:nvPicPr>
          <p:cNvPr id="6" name="Picture 5"/>
          <p:cNvPicPr>
            <a:picLocks noChangeAspect="1"/>
          </p:cNvPicPr>
          <p:nvPr/>
        </p:nvPicPr>
        <p:blipFill>
          <a:blip r:embed="rId4"/>
          <a:stretch>
            <a:fillRect/>
          </a:stretch>
        </p:blipFill>
        <p:spPr>
          <a:xfrm>
            <a:off x="1293812" y="5744259"/>
            <a:ext cx="8705843" cy="932769"/>
          </a:xfrm>
          <a:prstGeom prst="rect">
            <a:avLst/>
          </a:prstGeom>
        </p:spPr>
      </p:pic>
      <p:sp>
        <p:nvSpPr>
          <p:cNvPr id="7" name="Rectangle 6"/>
          <p:cNvSpPr/>
          <p:nvPr/>
        </p:nvSpPr>
        <p:spPr>
          <a:xfrm>
            <a:off x="5632250" y="894576"/>
            <a:ext cx="6092825" cy="1569660"/>
          </a:xfrm>
          <a:prstGeom prst="rect">
            <a:avLst/>
          </a:prstGeom>
        </p:spPr>
        <p:txBody>
          <a:bodyPr>
            <a:spAutoFit/>
          </a:bodyPr>
          <a:lstStyle/>
          <a:p>
            <a:r>
              <a:rPr lang="en-US" sz="2400" b="1" dirty="0"/>
              <a:t>Data Volume</a:t>
            </a:r>
          </a:p>
          <a:p>
            <a:pPr marL="800100" lvl="1" indent="-342900">
              <a:buFont typeface="Arial" panose="020B0604020202020204" pitchFamily="34" charset="0"/>
              <a:buChar char="•"/>
            </a:pPr>
            <a:r>
              <a:rPr lang="en-US" sz="2400" b="1" dirty="0"/>
              <a:t>44x increase from 2009 to 2020</a:t>
            </a:r>
          </a:p>
          <a:p>
            <a:pPr marL="800100" lvl="1" indent="-342900">
              <a:buFont typeface="Arial" panose="020B0604020202020204" pitchFamily="34" charset="0"/>
              <a:buChar char="•"/>
            </a:pPr>
            <a:r>
              <a:rPr lang="en-US" sz="2400" b="1" dirty="0"/>
              <a:t>From 0.8 zettabytes to 35zb</a:t>
            </a:r>
          </a:p>
          <a:p>
            <a:r>
              <a:rPr lang="en-US" sz="2400" b="1" dirty="0"/>
              <a:t>Data volume is increasing exponentially.</a:t>
            </a:r>
          </a:p>
        </p:txBody>
      </p:sp>
      <p:pic>
        <p:nvPicPr>
          <p:cNvPr id="8" name="Picture 7"/>
          <p:cNvPicPr>
            <a:picLocks noChangeAspect="1"/>
          </p:cNvPicPr>
          <p:nvPr/>
        </p:nvPicPr>
        <p:blipFill>
          <a:blip r:embed="rId5"/>
          <a:stretch>
            <a:fillRect/>
          </a:stretch>
        </p:blipFill>
        <p:spPr>
          <a:xfrm>
            <a:off x="5296490" y="2545631"/>
            <a:ext cx="3133616" cy="1871634"/>
          </a:xfrm>
          <a:prstGeom prst="rect">
            <a:avLst/>
          </a:prstGeom>
        </p:spPr>
      </p:pic>
      <p:pic>
        <p:nvPicPr>
          <p:cNvPr id="9" name="Picture 8"/>
          <p:cNvPicPr>
            <a:picLocks noChangeAspect="1"/>
          </p:cNvPicPr>
          <p:nvPr/>
        </p:nvPicPr>
        <p:blipFill>
          <a:blip r:embed="rId6"/>
          <a:stretch>
            <a:fillRect/>
          </a:stretch>
        </p:blipFill>
        <p:spPr>
          <a:xfrm>
            <a:off x="8510486" y="3217020"/>
            <a:ext cx="3473650" cy="1961375"/>
          </a:xfrm>
          <a:prstGeom prst="rect">
            <a:avLst/>
          </a:prstGeom>
        </p:spPr>
      </p:pic>
    </p:spTree>
    <p:extLst>
      <p:ext uri="{BB962C8B-B14F-4D97-AF65-F5344CB8AC3E}">
        <p14:creationId xmlns:p14="http://schemas.microsoft.com/office/powerpoint/2010/main" val="269449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25</a:t>
            </a:fld>
            <a:endParaRPr lang="en-US"/>
          </a:p>
        </p:txBody>
      </p:sp>
      <p:pic>
        <p:nvPicPr>
          <p:cNvPr id="4" name="Picture 3"/>
          <p:cNvPicPr>
            <a:picLocks noChangeAspect="1"/>
          </p:cNvPicPr>
          <p:nvPr/>
        </p:nvPicPr>
        <p:blipFill>
          <a:blip r:embed="rId2"/>
          <a:stretch>
            <a:fillRect/>
          </a:stretch>
        </p:blipFill>
        <p:spPr>
          <a:xfrm>
            <a:off x="2436812" y="73578"/>
            <a:ext cx="7391399" cy="6642366"/>
          </a:xfrm>
          <a:prstGeom prst="rect">
            <a:avLst/>
          </a:prstGeom>
        </p:spPr>
      </p:pic>
    </p:spTree>
    <p:extLst>
      <p:ext uri="{BB962C8B-B14F-4D97-AF65-F5344CB8AC3E}">
        <p14:creationId xmlns:p14="http://schemas.microsoft.com/office/powerpoint/2010/main" val="285897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0812" y="21771"/>
            <a:ext cx="4419599" cy="838200"/>
          </a:xfrm>
        </p:spPr>
        <p:txBody>
          <a:bodyPr>
            <a:normAutofit/>
          </a:bodyPr>
          <a:lstStyle/>
          <a:p>
            <a:r>
              <a:rPr lang="en-US" sz="4400" b="1" dirty="0" smtClean="0"/>
              <a:t>Velocity (Speed)</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26</a:t>
            </a:fld>
            <a:endParaRPr lang="en-US"/>
          </a:p>
        </p:txBody>
      </p:sp>
      <p:sp>
        <p:nvSpPr>
          <p:cNvPr id="4" name="Rectangle 3"/>
          <p:cNvSpPr/>
          <p:nvPr/>
        </p:nvSpPr>
        <p:spPr>
          <a:xfrm>
            <a:off x="150811" y="889000"/>
            <a:ext cx="8229600" cy="5693866"/>
          </a:xfrm>
          <a:prstGeom prst="rect">
            <a:avLst/>
          </a:prstGeom>
        </p:spPr>
        <p:txBody>
          <a:bodyPr wrap="square">
            <a:spAutoFit/>
          </a:bodyPr>
          <a:lstStyle/>
          <a:p>
            <a:r>
              <a:rPr lang="en-US" sz="2800" dirty="0"/>
              <a:t>Data that is being generated fast, need to be processed fast.</a:t>
            </a:r>
          </a:p>
          <a:p>
            <a:r>
              <a:rPr lang="en-US" sz="2800" dirty="0"/>
              <a:t>Online Data Analytics</a:t>
            </a:r>
          </a:p>
          <a:p>
            <a:r>
              <a:rPr lang="en-US" sz="2800" dirty="0"/>
              <a:t>Late decisions </a:t>
            </a:r>
            <a:r>
              <a:rPr lang="en-US" sz="2800" dirty="0" smtClean="0">
                <a:sym typeface="Wingdings" panose="05000000000000000000" pitchFamily="2" charset="2"/>
              </a:rPr>
              <a:t></a:t>
            </a:r>
            <a:r>
              <a:rPr lang="en-US" sz="2800" dirty="0" smtClean="0"/>
              <a:t> </a:t>
            </a:r>
            <a:r>
              <a:rPr lang="en-US" sz="2800" dirty="0"/>
              <a:t>missing opportunities.</a:t>
            </a:r>
          </a:p>
          <a:p>
            <a:endParaRPr lang="en-US" sz="2800" dirty="0"/>
          </a:p>
          <a:p>
            <a:r>
              <a:rPr lang="en-US" sz="2800" b="1" u="sng" dirty="0"/>
              <a:t>Examples</a:t>
            </a:r>
          </a:p>
          <a:p>
            <a:r>
              <a:rPr lang="en-US" sz="2800" dirty="0"/>
              <a:t>E-Promotions: Based on your current location, your purchase history, what you like </a:t>
            </a:r>
            <a:r>
              <a:rPr lang="en-US" sz="2800" dirty="0" smtClean="0">
                <a:sym typeface="Wingdings" panose="05000000000000000000" pitchFamily="2" charset="2"/>
              </a:rPr>
              <a:t> </a:t>
            </a:r>
            <a:r>
              <a:rPr lang="en-US" sz="2800" dirty="0" smtClean="0"/>
              <a:t>send </a:t>
            </a:r>
            <a:r>
              <a:rPr lang="en-US" sz="2800" dirty="0"/>
              <a:t>promotions right now for store next to you.</a:t>
            </a:r>
          </a:p>
          <a:p>
            <a:endParaRPr lang="en-US" sz="2800" dirty="0"/>
          </a:p>
          <a:p>
            <a:r>
              <a:rPr lang="en-US" sz="2800" dirty="0"/>
              <a:t>Healthcare monitoring: sensors monitoring your activities and body  </a:t>
            </a:r>
            <a:r>
              <a:rPr lang="en-US" sz="2800" dirty="0" smtClean="0">
                <a:sym typeface="Wingdings" panose="05000000000000000000" pitchFamily="2" charset="2"/>
              </a:rPr>
              <a:t></a:t>
            </a:r>
            <a:r>
              <a:rPr lang="en-US" sz="2800" dirty="0" smtClean="0"/>
              <a:t> </a:t>
            </a:r>
            <a:r>
              <a:rPr lang="en-US" sz="2800" dirty="0"/>
              <a:t>any abnormal measurements require immediate reaction.</a:t>
            </a:r>
          </a:p>
        </p:txBody>
      </p:sp>
      <p:pic>
        <p:nvPicPr>
          <p:cNvPr id="5" name="Picture 4"/>
          <p:cNvPicPr>
            <a:picLocks noChangeAspect="1"/>
          </p:cNvPicPr>
          <p:nvPr/>
        </p:nvPicPr>
        <p:blipFill>
          <a:blip r:embed="rId2"/>
          <a:stretch>
            <a:fillRect/>
          </a:stretch>
        </p:blipFill>
        <p:spPr>
          <a:xfrm>
            <a:off x="8186721" y="2037826"/>
            <a:ext cx="3542083" cy="2402032"/>
          </a:xfrm>
          <a:prstGeom prst="rect">
            <a:avLst/>
          </a:prstGeom>
        </p:spPr>
      </p:pic>
      <p:sp>
        <p:nvSpPr>
          <p:cNvPr id="6" name="Rectangle 5"/>
          <p:cNvSpPr/>
          <p:nvPr/>
        </p:nvSpPr>
        <p:spPr>
          <a:xfrm>
            <a:off x="8164031" y="4473545"/>
            <a:ext cx="3922713" cy="1015663"/>
          </a:xfrm>
          <a:prstGeom prst="rect">
            <a:avLst/>
          </a:prstGeom>
        </p:spPr>
        <p:txBody>
          <a:bodyPr wrap="square">
            <a:spAutoFit/>
          </a:bodyPr>
          <a:lstStyle/>
          <a:p>
            <a:r>
              <a:rPr lang="en-US" sz="2000" dirty="0">
                <a:solidFill>
                  <a:schemeClr val="accent3">
                    <a:lumMod val="60000"/>
                    <a:lumOff val="40000"/>
                  </a:schemeClr>
                </a:solidFill>
              </a:rPr>
              <a:t>Data on time - Accelerating time-to-value from data creation to data usage.</a:t>
            </a:r>
          </a:p>
        </p:txBody>
      </p:sp>
      <p:pic>
        <p:nvPicPr>
          <p:cNvPr id="7" name="Picture 6"/>
          <p:cNvPicPr>
            <a:picLocks noChangeAspect="1"/>
          </p:cNvPicPr>
          <p:nvPr/>
        </p:nvPicPr>
        <p:blipFill>
          <a:blip r:embed="rId3"/>
          <a:stretch>
            <a:fillRect/>
          </a:stretch>
        </p:blipFill>
        <p:spPr>
          <a:xfrm>
            <a:off x="8881687" y="138603"/>
            <a:ext cx="1268078" cy="1383912"/>
          </a:xfrm>
          <a:prstGeom prst="rect">
            <a:avLst/>
          </a:prstGeom>
        </p:spPr>
      </p:pic>
    </p:spTree>
    <p:extLst>
      <p:ext uri="{BB962C8B-B14F-4D97-AF65-F5344CB8AC3E}">
        <p14:creationId xmlns:p14="http://schemas.microsoft.com/office/powerpoint/2010/main" val="5248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228600"/>
            <a:ext cx="9144001" cy="685800"/>
          </a:xfrm>
        </p:spPr>
        <p:txBody>
          <a:bodyPr>
            <a:normAutofit fontScale="90000"/>
          </a:bodyPr>
          <a:lstStyle/>
          <a:p>
            <a:pPr algn="ctr"/>
            <a:r>
              <a:rPr lang="en-US" sz="4400" b="1" dirty="0" smtClean="0"/>
              <a:t>Variety of Data</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27</a:t>
            </a:fld>
            <a:endParaRPr lang="en-US"/>
          </a:p>
        </p:txBody>
      </p:sp>
      <p:sp>
        <p:nvSpPr>
          <p:cNvPr id="4" name="Rectangle 3"/>
          <p:cNvSpPr/>
          <p:nvPr/>
        </p:nvSpPr>
        <p:spPr>
          <a:xfrm>
            <a:off x="455612" y="914400"/>
            <a:ext cx="11430000" cy="4524315"/>
          </a:xfrm>
          <a:prstGeom prst="rect">
            <a:avLst/>
          </a:prstGeom>
        </p:spPr>
        <p:txBody>
          <a:bodyPr wrap="square">
            <a:spAutoFit/>
          </a:bodyPr>
          <a:lstStyle/>
          <a:p>
            <a:r>
              <a:rPr lang="en-US" sz="2400" b="1" dirty="0">
                <a:solidFill>
                  <a:schemeClr val="accent3">
                    <a:lumMod val="60000"/>
                    <a:lumOff val="40000"/>
                  </a:schemeClr>
                </a:solidFill>
              </a:rPr>
              <a:t>Structured data </a:t>
            </a:r>
            <a:r>
              <a:rPr lang="en-US" sz="2400" dirty="0"/>
              <a:t>– neatly organized in databases.</a:t>
            </a:r>
          </a:p>
          <a:p>
            <a:pPr marL="342900" indent="-342900">
              <a:buFont typeface="Arial" panose="020B0604020202020204" pitchFamily="34" charset="0"/>
              <a:buChar char="•"/>
            </a:pPr>
            <a:r>
              <a:rPr lang="en-US" sz="2400" dirty="0"/>
              <a:t>Could be translated into strings of ones and </a:t>
            </a:r>
            <a:r>
              <a:rPr lang="en-US" sz="2400" dirty="0" err="1"/>
              <a:t>noughts</a:t>
            </a:r>
            <a:r>
              <a:rPr lang="en-US" sz="2400" dirty="0"/>
              <a:t> capable of being recorded, stored, searched, and </a:t>
            </a:r>
            <a:r>
              <a:rPr lang="en-US" sz="2400" dirty="0" err="1"/>
              <a:t>analysed</a:t>
            </a:r>
            <a:r>
              <a:rPr lang="en-US" sz="2400" dirty="0"/>
              <a:t>.</a:t>
            </a:r>
          </a:p>
          <a:p>
            <a:r>
              <a:rPr lang="en-US" sz="2400" b="1" dirty="0">
                <a:solidFill>
                  <a:schemeClr val="accent3">
                    <a:lumMod val="60000"/>
                    <a:lumOff val="40000"/>
                  </a:schemeClr>
                </a:solidFill>
              </a:rPr>
              <a:t>Unstructured data </a:t>
            </a:r>
            <a:r>
              <a:rPr lang="en-US" sz="2400" dirty="0"/>
              <a:t>- generated by all our digital interactions, from email to online shopping, text messages to tweets, Facebook updates to YouTube videos.</a:t>
            </a:r>
          </a:p>
          <a:p>
            <a:pPr marL="342900" indent="-342900">
              <a:buFont typeface="Arial" panose="020B0604020202020204" pitchFamily="34" charset="0"/>
              <a:buChar char="•"/>
            </a:pPr>
            <a:r>
              <a:rPr lang="en-US" sz="2400" dirty="0"/>
              <a:t>The number of gadgets recording and transmitting data, from smart-phones to intelligent fridges, industrial sensors to CCTV cameras, has proliferated globally, leading to an explosion in the volume of data.</a:t>
            </a:r>
          </a:p>
          <a:p>
            <a:pPr marL="342900" indent="-342900">
              <a:buFont typeface="Arial" panose="020B0604020202020204" pitchFamily="34" charset="0"/>
              <a:buChar char="•"/>
            </a:pPr>
            <a:r>
              <a:rPr lang="en-US" sz="2400" dirty="0"/>
              <a:t>These data sets are now so large and complex that we need new tools and approaches to make the most of them.</a:t>
            </a:r>
          </a:p>
          <a:p>
            <a:pPr marL="342900" indent="-342900">
              <a:buFont typeface="Arial" panose="020B0604020202020204" pitchFamily="34" charset="0"/>
              <a:buChar char="•"/>
            </a:pPr>
            <a:r>
              <a:rPr lang="en-US" sz="2400" b="1" dirty="0">
                <a:solidFill>
                  <a:schemeClr val="accent3">
                    <a:lumMod val="60000"/>
                    <a:lumOff val="40000"/>
                  </a:schemeClr>
                </a:solidFill>
              </a:rPr>
              <a:t>Data categories </a:t>
            </a:r>
            <a:r>
              <a:rPr lang="en-US" sz="2400" dirty="0"/>
              <a:t>- social media; server logs; Web clickstream; machine/sensor; and geolocation</a:t>
            </a:r>
          </a:p>
        </p:txBody>
      </p:sp>
      <p:pic>
        <p:nvPicPr>
          <p:cNvPr id="5" name="Picture 4"/>
          <p:cNvPicPr>
            <a:picLocks noChangeAspect="1"/>
          </p:cNvPicPr>
          <p:nvPr/>
        </p:nvPicPr>
        <p:blipFill>
          <a:blip r:embed="rId2"/>
          <a:stretch>
            <a:fillRect/>
          </a:stretch>
        </p:blipFill>
        <p:spPr>
          <a:xfrm>
            <a:off x="430578" y="5547868"/>
            <a:ext cx="4651651" cy="774259"/>
          </a:xfrm>
          <a:prstGeom prst="rect">
            <a:avLst/>
          </a:prstGeom>
        </p:spPr>
      </p:pic>
      <p:pic>
        <p:nvPicPr>
          <p:cNvPr id="6" name="Picture 5"/>
          <p:cNvPicPr>
            <a:picLocks noChangeAspect="1"/>
          </p:cNvPicPr>
          <p:nvPr/>
        </p:nvPicPr>
        <p:blipFill>
          <a:blip r:embed="rId3"/>
          <a:stretch>
            <a:fillRect/>
          </a:stretch>
        </p:blipFill>
        <p:spPr>
          <a:xfrm>
            <a:off x="5332412" y="5299035"/>
            <a:ext cx="1478536" cy="1106454"/>
          </a:xfrm>
          <a:prstGeom prst="rect">
            <a:avLst/>
          </a:prstGeom>
        </p:spPr>
      </p:pic>
      <p:pic>
        <p:nvPicPr>
          <p:cNvPr id="7" name="Picture 6"/>
          <p:cNvPicPr>
            <a:picLocks noChangeAspect="1"/>
          </p:cNvPicPr>
          <p:nvPr/>
        </p:nvPicPr>
        <p:blipFill>
          <a:blip r:embed="rId4"/>
          <a:stretch>
            <a:fillRect/>
          </a:stretch>
        </p:blipFill>
        <p:spPr>
          <a:xfrm>
            <a:off x="7061131" y="5334923"/>
            <a:ext cx="876739" cy="987204"/>
          </a:xfrm>
          <a:prstGeom prst="rect">
            <a:avLst/>
          </a:prstGeom>
        </p:spPr>
      </p:pic>
      <p:pic>
        <p:nvPicPr>
          <p:cNvPr id="8" name="Picture 7"/>
          <p:cNvPicPr>
            <a:picLocks noChangeAspect="1"/>
          </p:cNvPicPr>
          <p:nvPr/>
        </p:nvPicPr>
        <p:blipFill>
          <a:blip r:embed="rId5"/>
          <a:stretch>
            <a:fillRect/>
          </a:stretch>
        </p:blipFill>
        <p:spPr>
          <a:xfrm>
            <a:off x="8188053" y="5331406"/>
            <a:ext cx="1182727" cy="902286"/>
          </a:xfrm>
          <a:prstGeom prst="rect">
            <a:avLst/>
          </a:prstGeom>
        </p:spPr>
      </p:pic>
      <p:pic>
        <p:nvPicPr>
          <p:cNvPr id="9" name="Picture 8"/>
          <p:cNvPicPr>
            <a:picLocks noChangeAspect="1"/>
          </p:cNvPicPr>
          <p:nvPr/>
        </p:nvPicPr>
        <p:blipFill>
          <a:blip r:embed="rId6"/>
          <a:stretch>
            <a:fillRect/>
          </a:stretch>
        </p:blipFill>
        <p:spPr>
          <a:xfrm>
            <a:off x="9658533" y="5339612"/>
            <a:ext cx="1121761" cy="902286"/>
          </a:xfrm>
          <a:prstGeom prst="rect">
            <a:avLst/>
          </a:prstGeom>
        </p:spPr>
      </p:pic>
    </p:spTree>
    <p:extLst>
      <p:ext uri="{BB962C8B-B14F-4D97-AF65-F5344CB8AC3E}">
        <p14:creationId xmlns:p14="http://schemas.microsoft.com/office/powerpoint/2010/main" val="30200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28</a:t>
            </a:fld>
            <a:endParaRPr lang="en-US"/>
          </a:p>
        </p:txBody>
      </p:sp>
      <p:pic>
        <p:nvPicPr>
          <p:cNvPr id="4" name="Picture 3"/>
          <p:cNvPicPr>
            <a:picLocks noChangeAspect="1"/>
          </p:cNvPicPr>
          <p:nvPr/>
        </p:nvPicPr>
        <p:blipFill>
          <a:blip r:embed="rId2"/>
          <a:stretch>
            <a:fillRect/>
          </a:stretch>
        </p:blipFill>
        <p:spPr>
          <a:xfrm>
            <a:off x="1827212" y="222841"/>
            <a:ext cx="8229599" cy="6326583"/>
          </a:xfrm>
          <a:prstGeom prst="rect">
            <a:avLst/>
          </a:prstGeom>
        </p:spPr>
      </p:pic>
    </p:spTree>
    <p:extLst>
      <p:ext uri="{BB962C8B-B14F-4D97-AF65-F5344CB8AC3E}">
        <p14:creationId xmlns:p14="http://schemas.microsoft.com/office/powerpoint/2010/main" val="368545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82300">
              <a:schemeClr val="bg2">
                <a:lumMod val="10000"/>
                <a:lumOff val="90000"/>
              </a:schemeClr>
            </a:gs>
            <a:gs pos="0">
              <a:schemeClr val="tx1"/>
            </a:gs>
            <a:gs pos="50000">
              <a:schemeClr val="bg2">
                <a:lumMod val="10000"/>
                <a:lumOff val="90000"/>
              </a:schemeClr>
            </a:gs>
            <a:gs pos="100000">
              <a:schemeClr val="bg2">
                <a:lumMod val="10000"/>
                <a:lumOff val="9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7857" y="228600"/>
            <a:ext cx="9144001" cy="762000"/>
          </a:xfrm>
        </p:spPr>
        <p:txBody>
          <a:bodyPr>
            <a:normAutofit/>
          </a:bodyPr>
          <a:lstStyle/>
          <a:p>
            <a:pPr algn="ctr"/>
            <a:r>
              <a:rPr lang="en-US" sz="4400" b="1" dirty="0" smtClean="0">
                <a:solidFill>
                  <a:schemeClr val="bg1"/>
                </a:solidFill>
              </a:rPr>
              <a:t>Where Is It All Stored?</a:t>
            </a:r>
            <a:endParaRPr lang="en-US" sz="4400" b="1" dirty="0">
              <a:solidFill>
                <a:schemeClr val="bg1"/>
              </a:solidFill>
            </a:endParaRPr>
          </a:p>
        </p:txBody>
      </p:sp>
      <p:sp>
        <p:nvSpPr>
          <p:cNvPr id="3" name="Slide Number Placeholder 2"/>
          <p:cNvSpPr>
            <a:spLocks noGrp="1"/>
          </p:cNvSpPr>
          <p:nvPr>
            <p:ph type="sldNum" sz="quarter" idx="12"/>
          </p:nvPr>
        </p:nvSpPr>
        <p:spPr/>
        <p:txBody>
          <a:bodyPr/>
          <a:lstStyle/>
          <a:p>
            <a:fld id="{2A013F82-EE5E-44EE-A61D-E31C6657F26F}" type="slidenum">
              <a:rPr lang="en-US" smtClean="0"/>
              <a:t>29</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694"/>
          <a:stretch/>
        </p:blipFill>
        <p:spPr bwMode="auto">
          <a:xfrm>
            <a:off x="1674812" y="1065098"/>
            <a:ext cx="9144000" cy="617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352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3</a:t>
            </a:fld>
            <a:endParaRPr lang="en-US"/>
          </a:p>
        </p:txBody>
      </p:sp>
      <p:pic>
        <p:nvPicPr>
          <p:cNvPr id="4" name="Picture 3"/>
          <p:cNvPicPr>
            <a:picLocks noChangeAspect="1"/>
          </p:cNvPicPr>
          <p:nvPr/>
        </p:nvPicPr>
        <p:blipFill>
          <a:blip r:embed="rId2"/>
          <a:stretch>
            <a:fillRect/>
          </a:stretch>
        </p:blipFill>
        <p:spPr>
          <a:xfrm>
            <a:off x="52752" y="-27732"/>
            <a:ext cx="12083319" cy="6913463"/>
          </a:xfrm>
          <a:prstGeom prst="rect">
            <a:avLst/>
          </a:prstGeom>
        </p:spPr>
      </p:pic>
      <p:sp>
        <p:nvSpPr>
          <p:cNvPr id="5" name="Rectangle 4"/>
          <p:cNvSpPr/>
          <p:nvPr/>
        </p:nvSpPr>
        <p:spPr>
          <a:xfrm>
            <a:off x="5789612" y="2819400"/>
            <a:ext cx="6092825" cy="1754326"/>
          </a:xfrm>
          <a:prstGeom prst="rect">
            <a:avLst/>
          </a:prstGeom>
        </p:spPr>
        <p:txBody>
          <a:bodyPr>
            <a:spAutoFit/>
          </a:bodyPr>
          <a:lstStyle/>
          <a:p>
            <a:pPr lvl="0" algn="ctr"/>
            <a:r>
              <a:rPr lang="en-US" sz="5400" b="1" dirty="0">
                <a:ln w="12700" cmpd="sng">
                  <a:solidFill>
                    <a:srgbClr val="FFC000"/>
                  </a:solidFill>
                  <a:prstDash val="solid"/>
                </a:ln>
                <a:solidFill>
                  <a:srgbClr val="FFFF00"/>
                </a:solidFill>
                <a:latin typeface="Calibri"/>
              </a:rPr>
              <a:t>AND CONSTANTLY CHANGING</a:t>
            </a:r>
          </a:p>
        </p:txBody>
      </p:sp>
    </p:spTree>
    <p:extLst>
      <p:ext uri="{BB962C8B-B14F-4D97-AF65-F5344CB8AC3E}">
        <p14:creationId xmlns:p14="http://schemas.microsoft.com/office/powerpoint/2010/main" val="97442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30</a:t>
            </a:fld>
            <a:endParaRPr lang="en-US"/>
          </a:p>
        </p:txBody>
      </p:sp>
      <p:pic>
        <p:nvPicPr>
          <p:cNvPr id="4" name="Picture 3"/>
          <p:cNvPicPr>
            <a:picLocks noChangeAspect="1"/>
          </p:cNvPicPr>
          <p:nvPr/>
        </p:nvPicPr>
        <p:blipFill>
          <a:blip r:embed="rId3"/>
          <a:stretch>
            <a:fillRect/>
          </a:stretch>
        </p:blipFill>
        <p:spPr>
          <a:xfrm>
            <a:off x="1293812" y="861513"/>
            <a:ext cx="9791025" cy="4523624"/>
          </a:xfrm>
          <a:prstGeom prst="rect">
            <a:avLst/>
          </a:prstGeom>
        </p:spPr>
      </p:pic>
      <p:sp>
        <p:nvSpPr>
          <p:cNvPr id="5" name="Rectangle 4"/>
          <p:cNvSpPr/>
          <p:nvPr/>
        </p:nvSpPr>
        <p:spPr>
          <a:xfrm>
            <a:off x="4494212" y="5523251"/>
            <a:ext cx="6931025" cy="1015663"/>
          </a:xfrm>
          <a:prstGeom prst="rect">
            <a:avLst/>
          </a:prstGeom>
        </p:spPr>
        <p:txBody>
          <a:bodyPr wrap="square">
            <a:spAutoFit/>
          </a:bodyPr>
          <a:lstStyle/>
          <a:p>
            <a:r>
              <a:rPr lang="en-US" sz="2000" dirty="0"/>
              <a:t>Cloud data is stored off-site, and largely travels through submarine cables that are laid at the bottom of the ocean. So the cloud is not in the air as we might think, but underwater. </a:t>
            </a:r>
          </a:p>
        </p:txBody>
      </p:sp>
      <p:sp>
        <p:nvSpPr>
          <p:cNvPr id="6" name="Rectangle 5"/>
          <p:cNvSpPr/>
          <p:nvPr/>
        </p:nvSpPr>
        <p:spPr>
          <a:xfrm>
            <a:off x="760412" y="5861805"/>
            <a:ext cx="3615477" cy="338554"/>
          </a:xfrm>
          <a:prstGeom prst="rect">
            <a:avLst/>
          </a:prstGeom>
        </p:spPr>
        <p:txBody>
          <a:bodyPr wrap="none">
            <a:spAutoFit/>
          </a:bodyPr>
          <a:lstStyle/>
          <a:p>
            <a:r>
              <a:rPr lang="en-US" sz="1600" dirty="0">
                <a:hlinkClick r:id="rId4"/>
              </a:rPr>
              <a:t>https://www.submarinecablemap.com</a:t>
            </a:r>
            <a:r>
              <a:rPr lang="en-US" sz="1600" dirty="0" smtClean="0">
                <a:hlinkClick r:id="rId4"/>
              </a:rPr>
              <a:t>/</a:t>
            </a:r>
            <a:r>
              <a:rPr lang="en-US" sz="1600" dirty="0" smtClean="0"/>
              <a:t>   </a:t>
            </a:r>
            <a:endParaRPr lang="en-US" sz="1600" dirty="0"/>
          </a:p>
        </p:txBody>
      </p:sp>
      <p:sp>
        <p:nvSpPr>
          <p:cNvPr id="8" name="Rectangle 7"/>
          <p:cNvSpPr/>
          <p:nvPr/>
        </p:nvSpPr>
        <p:spPr>
          <a:xfrm>
            <a:off x="3446236" y="0"/>
            <a:ext cx="5486181"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smtClean="0">
                <a:ln/>
                <a:solidFill>
                  <a:schemeClr val="accent3"/>
                </a:solidFill>
                <a:effectLst/>
              </a:rPr>
              <a:t>Submarine Cable Map</a:t>
            </a:r>
            <a:endParaRPr lang="en-US" sz="4400" b="1" cap="none" spc="0" dirty="0">
              <a:ln/>
              <a:solidFill>
                <a:schemeClr val="accent3"/>
              </a:solidFill>
              <a:effectLst/>
            </a:endParaRPr>
          </a:p>
        </p:txBody>
      </p:sp>
    </p:spTree>
    <p:extLst>
      <p:ext uri="{BB962C8B-B14F-4D97-AF65-F5344CB8AC3E}">
        <p14:creationId xmlns:p14="http://schemas.microsoft.com/office/powerpoint/2010/main" val="392447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31</a:t>
            </a:fld>
            <a:endParaRPr lang="en-US"/>
          </a:p>
        </p:txBody>
      </p:sp>
      <p:pic>
        <p:nvPicPr>
          <p:cNvPr id="1026" name="Picture 2" descr="ht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609600"/>
            <a:ext cx="9202578" cy="558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3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152400"/>
            <a:ext cx="9144001" cy="914400"/>
          </a:xfrm>
        </p:spPr>
        <p:txBody>
          <a:bodyPr>
            <a:normAutofit/>
          </a:bodyPr>
          <a:lstStyle/>
          <a:p>
            <a:pPr algn="ctr"/>
            <a:r>
              <a:rPr lang="en-US" sz="4400" b="1" dirty="0"/>
              <a:t>Value of Big Data</a:t>
            </a:r>
          </a:p>
        </p:txBody>
      </p:sp>
      <p:sp>
        <p:nvSpPr>
          <p:cNvPr id="3" name="Slide Number Placeholder 2"/>
          <p:cNvSpPr>
            <a:spLocks noGrp="1"/>
          </p:cNvSpPr>
          <p:nvPr>
            <p:ph type="sldNum" sz="quarter" idx="12"/>
          </p:nvPr>
        </p:nvSpPr>
        <p:spPr/>
        <p:txBody>
          <a:bodyPr/>
          <a:lstStyle/>
          <a:p>
            <a:fld id="{2A013F82-EE5E-44EE-A61D-E31C6657F26F}" type="slidenum">
              <a:rPr lang="en-US" smtClean="0"/>
              <a:t>32</a:t>
            </a:fld>
            <a:endParaRPr lang="en-US"/>
          </a:p>
        </p:txBody>
      </p:sp>
      <p:pic>
        <p:nvPicPr>
          <p:cNvPr id="4" name="Picture 3"/>
          <p:cNvPicPr>
            <a:picLocks noChangeAspect="1"/>
          </p:cNvPicPr>
          <p:nvPr/>
        </p:nvPicPr>
        <p:blipFill>
          <a:blip r:embed="rId2"/>
          <a:stretch>
            <a:fillRect/>
          </a:stretch>
        </p:blipFill>
        <p:spPr>
          <a:xfrm>
            <a:off x="10020180" y="152400"/>
            <a:ext cx="1292464" cy="1298561"/>
          </a:xfrm>
          <a:prstGeom prst="rect">
            <a:avLst/>
          </a:prstGeom>
        </p:spPr>
      </p:pic>
      <p:sp>
        <p:nvSpPr>
          <p:cNvPr id="5" name="Rectangle 4"/>
          <p:cNvSpPr/>
          <p:nvPr/>
        </p:nvSpPr>
        <p:spPr>
          <a:xfrm>
            <a:off x="438784" y="1202057"/>
            <a:ext cx="10873859" cy="1384995"/>
          </a:xfrm>
          <a:prstGeom prst="rect">
            <a:avLst/>
          </a:prstGeom>
        </p:spPr>
        <p:txBody>
          <a:bodyPr wrap="square">
            <a:spAutoFit/>
          </a:bodyPr>
          <a:lstStyle/>
          <a:p>
            <a:r>
              <a:rPr lang="en-US" sz="2800" dirty="0"/>
              <a:t>Data’s value shifts from its primary use to its potential future use. </a:t>
            </a:r>
          </a:p>
          <a:p>
            <a:r>
              <a:rPr lang="en-US" sz="2800" dirty="0"/>
              <a:t>Unlike material things, data’s value doesn’t diminish when it is used.</a:t>
            </a:r>
          </a:p>
          <a:p>
            <a:r>
              <a:rPr lang="en-US" sz="2800" dirty="0"/>
              <a:t>“Non-</a:t>
            </a:r>
            <a:r>
              <a:rPr lang="en-US" sz="2800" dirty="0" err="1"/>
              <a:t>rivalrous</a:t>
            </a:r>
            <a:r>
              <a:rPr lang="en-US" sz="2800" dirty="0"/>
              <a:t>” good – one person’s use of it does not impede another’s.</a:t>
            </a:r>
          </a:p>
        </p:txBody>
      </p:sp>
      <p:pic>
        <p:nvPicPr>
          <p:cNvPr id="6" name="Picture 5"/>
          <p:cNvPicPr>
            <a:picLocks noChangeAspect="1"/>
          </p:cNvPicPr>
          <p:nvPr/>
        </p:nvPicPr>
        <p:blipFill>
          <a:blip r:embed="rId3"/>
          <a:stretch>
            <a:fillRect/>
          </a:stretch>
        </p:blipFill>
        <p:spPr>
          <a:xfrm>
            <a:off x="2208212" y="2743200"/>
            <a:ext cx="9412168" cy="1197530"/>
          </a:xfrm>
          <a:prstGeom prst="rect">
            <a:avLst/>
          </a:prstGeom>
        </p:spPr>
      </p:pic>
      <p:sp>
        <p:nvSpPr>
          <p:cNvPr id="7" name="Rectangle 6"/>
          <p:cNvSpPr/>
          <p:nvPr/>
        </p:nvSpPr>
        <p:spPr>
          <a:xfrm>
            <a:off x="150812" y="4054104"/>
            <a:ext cx="7560627" cy="2308324"/>
          </a:xfrm>
          <a:prstGeom prst="rect">
            <a:avLst/>
          </a:prstGeom>
        </p:spPr>
        <p:txBody>
          <a:bodyPr wrap="square">
            <a:spAutoFit/>
          </a:bodyPr>
          <a:lstStyle/>
          <a:p>
            <a:r>
              <a:rPr lang="en-US" sz="2400" b="1" dirty="0"/>
              <a:t>Transformational value</a:t>
            </a:r>
          </a:p>
          <a:p>
            <a:pPr marL="342900" indent="-342900">
              <a:buFont typeface="Arial" panose="020B0604020202020204" pitchFamily="34" charset="0"/>
              <a:buChar char="•"/>
            </a:pPr>
            <a:r>
              <a:rPr lang="en-US" sz="2400" dirty="0"/>
              <a:t>Customer delight (beyond customer satisfaction)</a:t>
            </a:r>
          </a:p>
          <a:p>
            <a:pPr marL="342900" indent="-342900">
              <a:buFont typeface="Arial" panose="020B0604020202020204" pitchFamily="34" charset="0"/>
              <a:buChar char="•"/>
            </a:pPr>
            <a:r>
              <a:rPr lang="en-US" sz="2400" dirty="0"/>
              <a:t>Competitive advantage</a:t>
            </a:r>
          </a:p>
          <a:p>
            <a:pPr marL="342900" indent="-342900">
              <a:buFont typeface="Arial" panose="020B0604020202020204" pitchFamily="34" charset="0"/>
              <a:buChar char="•"/>
            </a:pPr>
            <a:r>
              <a:rPr lang="en-US" sz="2400" dirty="0"/>
              <a:t>World-class risk management</a:t>
            </a:r>
          </a:p>
          <a:p>
            <a:pPr marL="342900" indent="-342900">
              <a:buFont typeface="Arial" panose="020B0604020202020204" pitchFamily="34" charset="0"/>
              <a:buChar char="•"/>
            </a:pPr>
            <a:r>
              <a:rPr lang="en-US" sz="2400" dirty="0"/>
              <a:t>Disruptive new business model, e.g. cloud </a:t>
            </a:r>
            <a:r>
              <a:rPr lang="en-US" sz="2400" dirty="0" smtClean="0"/>
              <a:t>computing</a:t>
            </a:r>
          </a:p>
          <a:p>
            <a:pPr marL="342900" indent="-342900">
              <a:buFont typeface="Arial" panose="020B0604020202020204" pitchFamily="34" charset="0"/>
              <a:buChar char="•"/>
            </a:pPr>
            <a:r>
              <a:rPr lang="en-US" sz="2400" dirty="0" smtClean="0"/>
              <a:t>Digital disruptive companies</a:t>
            </a:r>
            <a:endParaRPr lang="en-US" sz="2400" dirty="0"/>
          </a:p>
        </p:txBody>
      </p:sp>
      <p:pic>
        <p:nvPicPr>
          <p:cNvPr id="8" name="Picture 7"/>
          <p:cNvPicPr>
            <a:picLocks noChangeAspect="1"/>
          </p:cNvPicPr>
          <p:nvPr/>
        </p:nvPicPr>
        <p:blipFill>
          <a:blip r:embed="rId4"/>
          <a:stretch>
            <a:fillRect/>
          </a:stretch>
        </p:blipFill>
        <p:spPr>
          <a:xfrm>
            <a:off x="7389812" y="4480353"/>
            <a:ext cx="4500662" cy="1553170"/>
          </a:xfrm>
          <a:prstGeom prst="rect">
            <a:avLst/>
          </a:prstGeom>
        </p:spPr>
      </p:pic>
    </p:spTree>
    <p:extLst>
      <p:ext uri="{BB962C8B-B14F-4D97-AF65-F5344CB8AC3E}">
        <p14:creationId xmlns:p14="http://schemas.microsoft.com/office/powerpoint/2010/main" val="43931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152400"/>
            <a:ext cx="9144001" cy="762000"/>
          </a:xfrm>
        </p:spPr>
        <p:txBody>
          <a:bodyPr>
            <a:normAutofit/>
          </a:bodyPr>
          <a:lstStyle/>
          <a:p>
            <a:pPr algn="ctr"/>
            <a:r>
              <a:rPr lang="en-US" sz="4400" b="1" dirty="0" smtClean="0"/>
              <a:t>Digital Disruption</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33</a:t>
            </a:fld>
            <a:endParaRPr lang="en-US"/>
          </a:p>
        </p:txBody>
      </p:sp>
      <p:sp>
        <p:nvSpPr>
          <p:cNvPr id="4" name="Rectangle 3"/>
          <p:cNvSpPr/>
          <p:nvPr/>
        </p:nvSpPr>
        <p:spPr>
          <a:xfrm>
            <a:off x="455612" y="1905000"/>
            <a:ext cx="5410200" cy="3046988"/>
          </a:xfrm>
          <a:prstGeom prst="rect">
            <a:avLst/>
          </a:prstGeom>
        </p:spPr>
        <p:txBody>
          <a:bodyPr wrap="square">
            <a:spAutoFit/>
          </a:bodyPr>
          <a:lstStyle/>
          <a:p>
            <a:pPr algn="just"/>
            <a:r>
              <a:rPr lang="en-US" sz="3200" b="1" dirty="0"/>
              <a:t>Digital disruption </a:t>
            </a:r>
            <a:r>
              <a:rPr lang="en-US" sz="3200" dirty="0"/>
              <a:t>is the change that occurs when new digital technologies and business models affect the value proposition of existing goods and </a:t>
            </a:r>
            <a:r>
              <a:rPr lang="en-US" sz="3200" dirty="0" smtClean="0"/>
              <a:t>services.</a:t>
            </a:r>
            <a:endParaRPr lang="en-US" sz="3200" dirty="0"/>
          </a:p>
        </p:txBody>
      </p:sp>
      <p:pic>
        <p:nvPicPr>
          <p:cNvPr id="5" name="Picture 4"/>
          <p:cNvPicPr>
            <a:picLocks noChangeAspect="1"/>
          </p:cNvPicPr>
          <p:nvPr/>
        </p:nvPicPr>
        <p:blipFill rotWithShape="1">
          <a:blip r:embed="rId2"/>
          <a:srcRect l="-1" r="-3763" b="18347"/>
          <a:stretch/>
        </p:blipFill>
        <p:spPr>
          <a:xfrm>
            <a:off x="6323012" y="968548"/>
            <a:ext cx="5601979" cy="5378103"/>
          </a:xfrm>
          <a:prstGeom prst="rect">
            <a:avLst/>
          </a:prstGeom>
        </p:spPr>
      </p:pic>
    </p:spTree>
    <p:extLst>
      <p:ext uri="{BB962C8B-B14F-4D97-AF65-F5344CB8AC3E}">
        <p14:creationId xmlns:p14="http://schemas.microsoft.com/office/powerpoint/2010/main" val="323781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34</a:t>
            </a:fld>
            <a:endParaRPr lang="en-US"/>
          </a:p>
        </p:txBody>
      </p:sp>
      <p:pic>
        <p:nvPicPr>
          <p:cNvPr id="4" name="Picture 3"/>
          <p:cNvPicPr>
            <a:picLocks noChangeAspect="1"/>
          </p:cNvPicPr>
          <p:nvPr/>
        </p:nvPicPr>
        <p:blipFill>
          <a:blip r:embed="rId2"/>
          <a:stretch>
            <a:fillRect/>
          </a:stretch>
        </p:blipFill>
        <p:spPr>
          <a:xfrm>
            <a:off x="1317782" y="740431"/>
            <a:ext cx="9553260" cy="5377138"/>
          </a:xfrm>
          <a:prstGeom prst="rect">
            <a:avLst/>
          </a:prstGeom>
        </p:spPr>
      </p:pic>
    </p:spTree>
    <p:extLst>
      <p:ext uri="{BB962C8B-B14F-4D97-AF65-F5344CB8AC3E}">
        <p14:creationId xmlns:p14="http://schemas.microsoft.com/office/powerpoint/2010/main" val="273828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152400"/>
            <a:ext cx="9144001" cy="685800"/>
          </a:xfrm>
        </p:spPr>
        <p:txBody>
          <a:bodyPr>
            <a:normAutofit fontScale="90000"/>
          </a:bodyPr>
          <a:lstStyle/>
          <a:p>
            <a:pPr algn="ctr"/>
            <a:r>
              <a:rPr lang="en-US" sz="4400" b="1" dirty="0" smtClean="0"/>
              <a:t>The Reuse of Data</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35</a:t>
            </a:fld>
            <a:endParaRPr lang="en-US"/>
          </a:p>
        </p:txBody>
      </p:sp>
      <p:sp>
        <p:nvSpPr>
          <p:cNvPr id="4" name="Rectangle 3"/>
          <p:cNvSpPr/>
          <p:nvPr/>
        </p:nvSpPr>
        <p:spPr>
          <a:xfrm>
            <a:off x="717794" y="1447800"/>
            <a:ext cx="10558218" cy="3539430"/>
          </a:xfrm>
          <a:prstGeom prst="rect">
            <a:avLst/>
          </a:prstGeom>
        </p:spPr>
        <p:txBody>
          <a:bodyPr wrap="square">
            <a:spAutoFit/>
          </a:bodyPr>
          <a:lstStyle/>
          <a:p>
            <a:pPr marL="457200" indent="-457200" algn="just">
              <a:buFont typeface="Arial" panose="020B0604020202020204" pitchFamily="34" charset="0"/>
              <a:buChar char="•"/>
            </a:pPr>
            <a:r>
              <a:rPr lang="en-US" sz="3200" dirty="0"/>
              <a:t>The value in data’s reuse is good news for organizations that collect or control large datasets but currently make little use of them.</a:t>
            </a:r>
          </a:p>
          <a:p>
            <a:pPr marL="457200" indent="-457200" algn="just">
              <a:buFont typeface="Arial" panose="020B0604020202020204" pitchFamily="34" charset="0"/>
              <a:buChar char="•"/>
            </a:pPr>
            <a:r>
              <a:rPr lang="en-US" sz="3200" dirty="0"/>
              <a:t>A classic example of data’s innovative reuse is search terms. Old queries can be extraordinarily valuable.</a:t>
            </a:r>
          </a:p>
          <a:p>
            <a:pPr marL="457200" indent="-457200" algn="just">
              <a:buFont typeface="Arial" panose="020B0604020202020204" pitchFamily="34" charset="0"/>
              <a:buChar char="•"/>
            </a:pPr>
            <a:r>
              <a:rPr lang="en-US" sz="3200" dirty="0"/>
              <a:t>SWIFT, the global interbank system, offer GDP forecasts based on fund transfer data passing over its network.</a:t>
            </a:r>
          </a:p>
        </p:txBody>
      </p:sp>
      <p:pic>
        <p:nvPicPr>
          <p:cNvPr id="5" name="Picture 4"/>
          <p:cNvPicPr>
            <a:picLocks noChangeAspect="1"/>
          </p:cNvPicPr>
          <p:nvPr/>
        </p:nvPicPr>
        <p:blipFill>
          <a:blip r:embed="rId2"/>
          <a:stretch>
            <a:fillRect/>
          </a:stretch>
        </p:blipFill>
        <p:spPr>
          <a:xfrm>
            <a:off x="8753662" y="152400"/>
            <a:ext cx="1493649" cy="1097375"/>
          </a:xfrm>
          <a:prstGeom prst="rect">
            <a:avLst/>
          </a:prstGeom>
        </p:spPr>
      </p:pic>
    </p:spTree>
    <p:extLst>
      <p:ext uri="{BB962C8B-B14F-4D97-AF65-F5344CB8AC3E}">
        <p14:creationId xmlns:p14="http://schemas.microsoft.com/office/powerpoint/2010/main" val="32597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914400"/>
          </a:xfrm>
        </p:spPr>
        <p:txBody>
          <a:bodyPr>
            <a:normAutofit fontScale="90000"/>
          </a:bodyPr>
          <a:lstStyle/>
          <a:p>
            <a:pPr algn="ctr"/>
            <a:r>
              <a:rPr lang="en-US" sz="4400" b="1" dirty="0"/>
              <a:t>The “Option Value” of Data</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2A013F82-EE5E-44EE-A61D-E31C6657F26F}" type="slidenum">
              <a:rPr lang="en-US" smtClean="0"/>
              <a:t>36</a:t>
            </a:fld>
            <a:endParaRPr lang="en-US"/>
          </a:p>
        </p:txBody>
      </p:sp>
      <p:pic>
        <p:nvPicPr>
          <p:cNvPr id="4" name="Picture 3"/>
          <p:cNvPicPr>
            <a:picLocks noChangeAspect="1"/>
          </p:cNvPicPr>
          <p:nvPr/>
        </p:nvPicPr>
        <p:blipFill>
          <a:blip r:embed="rId2"/>
          <a:stretch>
            <a:fillRect/>
          </a:stretch>
        </p:blipFill>
        <p:spPr>
          <a:xfrm>
            <a:off x="1141412" y="155349"/>
            <a:ext cx="1310754" cy="1140051"/>
          </a:xfrm>
          <a:prstGeom prst="rect">
            <a:avLst/>
          </a:prstGeom>
        </p:spPr>
      </p:pic>
      <p:sp>
        <p:nvSpPr>
          <p:cNvPr id="5" name="Rectangle 4"/>
          <p:cNvSpPr/>
          <p:nvPr/>
        </p:nvSpPr>
        <p:spPr>
          <a:xfrm>
            <a:off x="455612" y="1859340"/>
            <a:ext cx="10668000" cy="4770537"/>
          </a:xfrm>
          <a:prstGeom prst="rect">
            <a:avLst/>
          </a:prstGeom>
        </p:spPr>
        <p:txBody>
          <a:bodyPr wrap="square">
            <a:spAutoFit/>
          </a:bodyPr>
          <a:lstStyle/>
          <a:p>
            <a:r>
              <a:rPr lang="en-US" sz="2800" dirty="0"/>
              <a:t>This means the system takes information generated for one purpose and reuses it for another.</a:t>
            </a:r>
          </a:p>
          <a:p>
            <a:endParaRPr lang="en-US" sz="2800" dirty="0"/>
          </a:p>
          <a:p>
            <a:r>
              <a:rPr lang="en-US" sz="2800" dirty="0"/>
              <a:t>Primary use:</a:t>
            </a:r>
          </a:p>
          <a:p>
            <a:pPr marL="457200" indent="-457200">
              <a:buFont typeface="Arial" panose="020B0604020202020204" pitchFamily="34" charset="0"/>
              <a:buChar char="•"/>
            </a:pPr>
            <a:r>
              <a:rPr lang="en-US" sz="2800" dirty="0"/>
              <a:t>The car’s battery indicator tells when to fill gas.</a:t>
            </a:r>
          </a:p>
          <a:p>
            <a:pPr marL="457200" indent="-457200">
              <a:buFont typeface="Arial" panose="020B0604020202020204" pitchFamily="34" charset="0"/>
              <a:buChar char="•"/>
            </a:pPr>
            <a:r>
              <a:rPr lang="en-US" sz="2800" dirty="0"/>
              <a:t>Power grid usage data is for manage the stability of grid.</a:t>
            </a:r>
          </a:p>
          <a:p>
            <a:endParaRPr lang="en-US" sz="2800" dirty="0"/>
          </a:p>
          <a:p>
            <a:r>
              <a:rPr lang="en-US" sz="2800" dirty="0"/>
              <a:t>Secondary use:</a:t>
            </a:r>
          </a:p>
          <a:p>
            <a:pPr marL="457200" indent="-457200">
              <a:buFont typeface="Arial" panose="020B0604020202020204" pitchFamily="34" charset="0"/>
              <a:buChar char="•"/>
            </a:pPr>
            <a:r>
              <a:rPr lang="en-US" sz="2800" dirty="0"/>
              <a:t>Determine when and where to recharge, and where to build electric vehicle service stations.</a:t>
            </a:r>
          </a:p>
          <a:p>
            <a:endParaRPr lang="en-US" sz="2400" dirty="0"/>
          </a:p>
        </p:txBody>
      </p:sp>
      <p:pic>
        <p:nvPicPr>
          <p:cNvPr id="6" name="Picture 5"/>
          <p:cNvPicPr>
            <a:picLocks noChangeAspect="1"/>
          </p:cNvPicPr>
          <p:nvPr/>
        </p:nvPicPr>
        <p:blipFill>
          <a:blip r:embed="rId3"/>
          <a:stretch>
            <a:fillRect/>
          </a:stretch>
        </p:blipFill>
        <p:spPr>
          <a:xfrm>
            <a:off x="2779976" y="1085081"/>
            <a:ext cx="7023201" cy="774259"/>
          </a:xfrm>
          <a:prstGeom prst="rect">
            <a:avLst/>
          </a:prstGeom>
        </p:spPr>
      </p:pic>
    </p:spTree>
    <p:extLst>
      <p:ext uri="{BB962C8B-B14F-4D97-AF65-F5344CB8AC3E}">
        <p14:creationId xmlns:p14="http://schemas.microsoft.com/office/powerpoint/2010/main" val="345500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28600"/>
            <a:ext cx="9144001" cy="791308"/>
          </a:xfrm>
        </p:spPr>
        <p:txBody>
          <a:bodyPr>
            <a:normAutofit/>
          </a:bodyPr>
          <a:lstStyle/>
          <a:p>
            <a:pPr algn="ctr"/>
            <a:r>
              <a:rPr lang="en-US" sz="4400" b="1" dirty="0" smtClean="0"/>
              <a:t>Recombinant of Data</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37</a:t>
            </a:fld>
            <a:endParaRPr lang="en-US"/>
          </a:p>
        </p:txBody>
      </p:sp>
      <p:sp>
        <p:nvSpPr>
          <p:cNvPr id="4" name="Rectangle 3"/>
          <p:cNvSpPr/>
          <p:nvPr/>
        </p:nvSpPr>
        <p:spPr>
          <a:xfrm>
            <a:off x="509880" y="1143000"/>
            <a:ext cx="11658600" cy="4031873"/>
          </a:xfrm>
          <a:prstGeom prst="rect">
            <a:avLst/>
          </a:prstGeom>
        </p:spPr>
        <p:txBody>
          <a:bodyPr wrap="square">
            <a:spAutoFit/>
          </a:bodyPr>
          <a:lstStyle/>
          <a:p>
            <a:pPr marL="457200" indent="-457200">
              <a:buFont typeface="Arial" panose="020B0604020202020204" pitchFamily="34" charset="0"/>
              <a:buChar char="•"/>
            </a:pPr>
            <a:r>
              <a:rPr lang="en-US" sz="3200" dirty="0"/>
              <a:t>Combining multiple (and disparate) datasets.</a:t>
            </a:r>
          </a:p>
          <a:p>
            <a:pPr marL="457200" indent="-457200">
              <a:buFont typeface="Arial" panose="020B0604020202020204" pitchFamily="34" charset="0"/>
              <a:buChar char="•"/>
            </a:pPr>
            <a:r>
              <a:rPr lang="en-US" sz="3200" dirty="0"/>
              <a:t>We can do innovative things by commingling data in new ways.</a:t>
            </a:r>
          </a:p>
          <a:p>
            <a:pPr marL="457200" indent="-457200">
              <a:buFont typeface="Arial" panose="020B0604020202020204" pitchFamily="34" charset="0"/>
              <a:buChar char="•"/>
            </a:pPr>
            <a:r>
              <a:rPr lang="en-US" sz="3200" dirty="0"/>
              <a:t>With big data, the sum is more valuable than its parts, and when we combine the sums of multiple datasets together, the sum too is worth more than its individual ingredients.</a:t>
            </a:r>
          </a:p>
          <a:p>
            <a:pPr marL="457200" indent="-457200">
              <a:buFont typeface="Arial" panose="020B0604020202020204" pitchFamily="34" charset="0"/>
              <a:buChar char="•"/>
            </a:pPr>
            <a:r>
              <a:rPr lang="en-US" sz="3200" dirty="0"/>
              <a:t>The Danish Cancer Society meshed cell-phone transaction data with socioeconomic and cancer registry files to test the influence of cell-phone use on cancer prevalence in Denmark.</a:t>
            </a:r>
          </a:p>
        </p:txBody>
      </p:sp>
      <p:pic>
        <p:nvPicPr>
          <p:cNvPr id="5" name="Picture 4"/>
          <p:cNvPicPr>
            <a:picLocks noChangeAspect="1"/>
          </p:cNvPicPr>
          <p:nvPr/>
        </p:nvPicPr>
        <p:blipFill>
          <a:blip r:embed="rId2"/>
          <a:stretch>
            <a:fillRect/>
          </a:stretch>
        </p:blipFill>
        <p:spPr>
          <a:xfrm>
            <a:off x="9828211" y="4745680"/>
            <a:ext cx="2122731" cy="1622295"/>
          </a:xfrm>
          <a:prstGeom prst="rect">
            <a:avLst/>
          </a:prstGeom>
        </p:spPr>
      </p:pic>
    </p:spTree>
    <p:extLst>
      <p:ext uri="{BB962C8B-B14F-4D97-AF65-F5344CB8AC3E}">
        <p14:creationId xmlns:p14="http://schemas.microsoft.com/office/powerpoint/2010/main" val="253707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0"/>
            <a:ext cx="9144001" cy="990600"/>
          </a:xfrm>
        </p:spPr>
        <p:txBody>
          <a:bodyPr>
            <a:normAutofit/>
          </a:bodyPr>
          <a:lstStyle/>
          <a:p>
            <a:pPr algn="ctr"/>
            <a:r>
              <a:rPr lang="en-US" sz="4400" b="1" dirty="0" smtClean="0"/>
              <a:t>The Value of Data Exhaust</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38</a:t>
            </a:fld>
            <a:endParaRPr lang="en-US"/>
          </a:p>
        </p:txBody>
      </p:sp>
      <p:sp>
        <p:nvSpPr>
          <p:cNvPr id="4" name="Rectangle 3"/>
          <p:cNvSpPr/>
          <p:nvPr/>
        </p:nvSpPr>
        <p:spPr>
          <a:xfrm>
            <a:off x="379412" y="1383271"/>
            <a:ext cx="11049000" cy="5293757"/>
          </a:xfrm>
          <a:prstGeom prst="rect">
            <a:avLst/>
          </a:prstGeom>
        </p:spPr>
        <p:txBody>
          <a:bodyPr wrap="square">
            <a:spAutoFit/>
          </a:bodyPr>
          <a:lstStyle/>
          <a:p>
            <a:pPr marL="457200" indent="-457200">
              <a:buFont typeface="Arial" panose="020B0604020202020204" pitchFamily="34" charset="0"/>
              <a:buChar char="•"/>
            </a:pPr>
            <a:r>
              <a:rPr lang="en-US" sz="3200" dirty="0"/>
              <a:t>Data exhaust is another way of reuse, which treats each discrete interaction as a signal to use as feedback.</a:t>
            </a:r>
          </a:p>
          <a:p>
            <a:pPr marL="914400" lvl="1" indent="-457200" algn="just">
              <a:buFont typeface="Wingdings" panose="05000000000000000000" pitchFamily="2" charset="2"/>
              <a:buChar char="Ø"/>
            </a:pPr>
            <a:r>
              <a:rPr lang="en-US" sz="3200" dirty="0"/>
              <a:t>It is the mechanism behind many services like voice recognition, spam filters, language translation.</a:t>
            </a:r>
          </a:p>
          <a:p>
            <a:pPr marL="457200" indent="-457200">
              <a:buFont typeface="Arial" panose="020B0604020202020204" pitchFamily="34" charset="0"/>
              <a:buChar char="•"/>
            </a:pPr>
            <a:r>
              <a:rPr lang="en-US" sz="3200" dirty="0"/>
              <a:t>When users indicate to a voice-recognition program that it has misunderstood what they said, they in effect “train” the system to get better.</a:t>
            </a:r>
          </a:p>
          <a:p>
            <a:pPr marL="457200" indent="-457200">
              <a:buFont typeface="Arial" panose="020B0604020202020204" pitchFamily="34" charset="0"/>
              <a:buChar char="•"/>
            </a:pPr>
            <a:r>
              <a:rPr lang="en-US" sz="3200" dirty="0"/>
              <a:t>Google developed the world’s most comprehensive spell checker as an artifact of its work proposing corrections to errors in search engine queries.</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2"/>
          <a:stretch>
            <a:fillRect/>
          </a:stretch>
        </p:blipFill>
        <p:spPr>
          <a:xfrm>
            <a:off x="1293812" y="255809"/>
            <a:ext cx="1486748" cy="1116911"/>
          </a:xfrm>
          <a:prstGeom prst="rect">
            <a:avLst/>
          </a:prstGeom>
        </p:spPr>
      </p:pic>
    </p:spTree>
    <p:extLst>
      <p:ext uri="{BB962C8B-B14F-4D97-AF65-F5344CB8AC3E}">
        <p14:creationId xmlns:p14="http://schemas.microsoft.com/office/powerpoint/2010/main" val="23880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2" y="228600"/>
            <a:ext cx="9144001" cy="838200"/>
          </a:xfrm>
        </p:spPr>
        <p:txBody>
          <a:bodyPr>
            <a:normAutofit/>
          </a:bodyPr>
          <a:lstStyle/>
          <a:p>
            <a:pPr algn="ctr"/>
            <a:r>
              <a:rPr lang="en-US" sz="4400" b="1" dirty="0" smtClean="0"/>
              <a:t>The Value of Open Data</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39</a:t>
            </a:fld>
            <a:endParaRPr lang="en-US"/>
          </a:p>
        </p:txBody>
      </p:sp>
      <p:sp>
        <p:nvSpPr>
          <p:cNvPr id="4" name="Rectangle 3"/>
          <p:cNvSpPr/>
          <p:nvPr/>
        </p:nvSpPr>
        <p:spPr>
          <a:xfrm>
            <a:off x="684212" y="1371600"/>
            <a:ext cx="10439400" cy="4031873"/>
          </a:xfrm>
          <a:prstGeom prst="rect">
            <a:avLst/>
          </a:prstGeom>
        </p:spPr>
        <p:txBody>
          <a:bodyPr wrap="square">
            <a:spAutoFit/>
          </a:bodyPr>
          <a:lstStyle/>
          <a:p>
            <a:pPr marL="457200" indent="-457200">
              <a:buFont typeface="Arial" panose="020B0604020202020204" pitchFamily="34" charset="0"/>
              <a:buChar char="•"/>
            </a:pPr>
            <a:r>
              <a:rPr lang="en-US" sz="3200" dirty="0"/>
              <a:t>Government are the original gatherers of information on a mass scale. Many people call for “open government data”.</a:t>
            </a:r>
          </a:p>
          <a:p>
            <a:pPr marL="457200" indent="-457200">
              <a:buFont typeface="Arial" panose="020B0604020202020204" pitchFamily="34" charset="0"/>
              <a:buChar char="•"/>
            </a:pPr>
            <a:r>
              <a:rPr lang="en-US" sz="3200" dirty="0"/>
              <a:t>A website FlyOnTime.us shows how likely bad weather will delay flights at a particular airport, from the information amassed by the federal government.</a:t>
            </a:r>
          </a:p>
          <a:p>
            <a:pPr marL="457200" indent="-457200">
              <a:buFont typeface="Arial" panose="020B0604020202020204" pitchFamily="34" charset="0"/>
              <a:buChar char="•"/>
            </a:pPr>
            <a:r>
              <a:rPr lang="en-US" sz="3200" dirty="0"/>
              <a:t>This shows an entity that does not collect or control information flows, like search engine or big retailer, can still obtain and use data to create value.</a:t>
            </a:r>
          </a:p>
        </p:txBody>
      </p:sp>
      <p:pic>
        <p:nvPicPr>
          <p:cNvPr id="5" name="Picture 4"/>
          <p:cNvPicPr>
            <a:picLocks noChangeAspect="1"/>
          </p:cNvPicPr>
          <p:nvPr/>
        </p:nvPicPr>
        <p:blipFill>
          <a:blip r:embed="rId2"/>
          <a:stretch>
            <a:fillRect/>
          </a:stretch>
        </p:blipFill>
        <p:spPr>
          <a:xfrm>
            <a:off x="9291645" y="4886047"/>
            <a:ext cx="2749534" cy="1798476"/>
          </a:xfrm>
          <a:prstGeom prst="rect">
            <a:avLst/>
          </a:prstGeom>
        </p:spPr>
      </p:pic>
    </p:spTree>
    <p:extLst>
      <p:ext uri="{BB962C8B-B14F-4D97-AF65-F5344CB8AC3E}">
        <p14:creationId xmlns:p14="http://schemas.microsoft.com/office/powerpoint/2010/main" val="424018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en-US" smtClean="0"/>
              <a:t>4</a:t>
            </a:fld>
            <a:endParaRPr lang="en-US"/>
          </a:p>
        </p:txBody>
      </p:sp>
      <p:pic>
        <p:nvPicPr>
          <p:cNvPr id="3" name="Picture 2"/>
          <p:cNvPicPr>
            <a:picLocks noChangeAspect="1"/>
          </p:cNvPicPr>
          <p:nvPr/>
        </p:nvPicPr>
        <p:blipFill>
          <a:blip r:embed="rId2"/>
          <a:stretch>
            <a:fillRect/>
          </a:stretch>
        </p:blipFill>
        <p:spPr>
          <a:xfrm>
            <a:off x="2817812" y="152400"/>
            <a:ext cx="6160650" cy="3113755"/>
          </a:xfrm>
          <a:prstGeom prst="rect">
            <a:avLst/>
          </a:prstGeom>
        </p:spPr>
      </p:pic>
      <p:pic>
        <p:nvPicPr>
          <p:cNvPr id="4" name="Picture 3"/>
          <p:cNvPicPr>
            <a:picLocks noChangeAspect="1"/>
          </p:cNvPicPr>
          <p:nvPr/>
        </p:nvPicPr>
        <p:blipFill>
          <a:blip r:embed="rId3"/>
          <a:stretch>
            <a:fillRect/>
          </a:stretch>
        </p:blipFill>
        <p:spPr>
          <a:xfrm>
            <a:off x="2883830" y="3462339"/>
            <a:ext cx="6124575" cy="3076575"/>
          </a:xfrm>
          <a:prstGeom prst="rect">
            <a:avLst/>
          </a:prstGeom>
        </p:spPr>
      </p:pic>
    </p:spTree>
    <p:extLst>
      <p:ext uri="{BB962C8B-B14F-4D97-AF65-F5344CB8AC3E}">
        <p14:creationId xmlns:p14="http://schemas.microsoft.com/office/powerpoint/2010/main" val="424824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noAutofit/>
          </a:bodyPr>
          <a:lstStyle/>
          <a:p>
            <a:pPr algn="ctr"/>
            <a:r>
              <a:rPr lang="en-US" sz="3200" b="1" dirty="0"/>
              <a:t>Big Data Ecosystem - From Data to Decisions</a:t>
            </a:r>
            <a:br>
              <a:rPr lang="en-US" sz="3200" b="1" dirty="0"/>
            </a:br>
            <a:endParaRPr lang="en-US" sz="32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40</a:t>
            </a:fld>
            <a:endParaRPr lang="en-US"/>
          </a:p>
        </p:txBody>
      </p:sp>
      <p:pic>
        <p:nvPicPr>
          <p:cNvPr id="4" name="Picture 3"/>
          <p:cNvPicPr>
            <a:picLocks noChangeAspect="1"/>
          </p:cNvPicPr>
          <p:nvPr/>
        </p:nvPicPr>
        <p:blipFill>
          <a:blip r:embed="rId2"/>
          <a:stretch>
            <a:fillRect/>
          </a:stretch>
        </p:blipFill>
        <p:spPr>
          <a:xfrm>
            <a:off x="836612" y="921905"/>
            <a:ext cx="8138865" cy="5755123"/>
          </a:xfrm>
          <a:prstGeom prst="rect">
            <a:avLst/>
          </a:prstGeom>
        </p:spPr>
      </p:pic>
    </p:spTree>
    <p:extLst>
      <p:ext uri="{BB962C8B-B14F-4D97-AF65-F5344CB8AC3E}">
        <p14:creationId xmlns:p14="http://schemas.microsoft.com/office/powerpoint/2010/main" val="242808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6200"/>
            <a:ext cx="10134602" cy="838200"/>
          </a:xfrm>
        </p:spPr>
        <p:txBody>
          <a:bodyPr>
            <a:normAutofit/>
          </a:bodyPr>
          <a:lstStyle/>
          <a:p>
            <a:pPr algn="ctr"/>
            <a:r>
              <a:rPr lang="en-US" sz="4400" b="1" dirty="0"/>
              <a:t>Big Data as Research &amp; Scientific Topic</a:t>
            </a:r>
          </a:p>
        </p:txBody>
      </p:sp>
      <p:sp>
        <p:nvSpPr>
          <p:cNvPr id="3" name="Slide Number Placeholder 2"/>
          <p:cNvSpPr>
            <a:spLocks noGrp="1"/>
          </p:cNvSpPr>
          <p:nvPr>
            <p:ph type="sldNum" sz="quarter" idx="12"/>
          </p:nvPr>
        </p:nvSpPr>
        <p:spPr/>
        <p:txBody>
          <a:bodyPr/>
          <a:lstStyle/>
          <a:p>
            <a:fld id="{2A013F82-EE5E-44EE-A61D-E31C6657F26F}" type="slidenum">
              <a:rPr lang="en-US" smtClean="0"/>
              <a:t>41</a:t>
            </a:fld>
            <a:endParaRPr lang="en-US"/>
          </a:p>
        </p:txBody>
      </p:sp>
      <p:pic>
        <p:nvPicPr>
          <p:cNvPr id="5" name="Picture 4"/>
          <p:cNvPicPr>
            <a:picLocks noChangeAspect="1"/>
          </p:cNvPicPr>
          <p:nvPr/>
        </p:nvPicPr>
        <p:blipFill>
          <a:blip r:embed="rId2"/>
          <a:stretch>
            <a:fillRect/>
          </a:stretch>
        </p:blipFill>
        <p:spPr>
          <a:xfrm>
            <a:off x="227012" y="914400"/>
            <a:ext cx="4895902" cy="2743200"/>
          </a:xfrm>
          <a:prstGeom prst="rect">
            <a:avLst/>
          </a:prstGeom>
        </p:spPr>
      </p:pic>
      <p:sp>
        <p:nvSpPr>
          <p:cNvPr id="6" name="Rectangle 5"/>
          <p:cNvSpPr/>
          <p:nvPr/>
        </p:nvSpPr>
        <p:spPr>
          <a:xfrm>
            <a:off x="115888" y="3733800"/>
            <a:ext cx="2473323" cy="2554545"/>
          </a:xfrm>
          <a:prstGeom prst="rect">
            <a:avLst/>
          </a:prstGeom>
        </p:spPr>
        <p:txBody>
          <a:bodyPr wrap="square">
            <a:spAutoFit/>
          </a:bodyPr>
          <a:lstStyle/>
          <a:p>
            <a:r>
              <a:rPr lang="en-US" sz="1600" dirty="0"/>
              <a:t>Figure 1: Time line of Big Data as topic of research. The dotted line represents the exponential growth curve best fitting the data represented by the blue bars. This shows the number of Big Data articles increasing faster than the best exponential fit.</a:t>
            </a:r>
          </a:p>
        </p:txBody>
      </p:sp>
      <p:pic>
        <p:nvPicPr>
          <p:cNvPr id="7" name="Picture 6"/>
          <p:cNvPicPr>
            <a:picLocks noChangeAspect="1"/>
          </p:cNvPicPr>
          <p:nvPr/>
        </p:nvPicPr>
        <p:blipFill>
          <a:blip r:embed="rId3"/>
          <a:stretch>
            <a:fillRect/>
          </a:stretch>
        </p:blipFill>
        <p:spPr>
          <a:xfrm>
            <a:off x="7776511" y="990600"/>
            <a:ext cx="4412314" cy="4006101"/>
          </a:xfrm>
          <a:prstGeom prst="rect">
            <a:avLst/>
          </a:prstGeom>
        </p:spPr>
      </p:pic>
      <p:pic>
        <p:nvPicPr>
          <p:cNvPr id="8" name="Picture 7"/>
          <p:cNvPicPr>
            <a:picLocks noChangeAspect="1"/>
          </p:cNvPicPr>
          <p:nvPr/>
        </p:nvPicPr>
        <p:blipFill>
          <a:blip r:embed="rId4"/>
          <a:stretch>
            <a:fillRect/>
          </a:stretch>
        </p:blipFill>
        <p:spPr>
          <a:xfrm>
            <a:off x="3837459" y="3807669"/>
            <a:ext cx="2944623" cy="2731245"/>
          </a:xfrm>
          <a:prstGeom prst="rect">
            <a:avLst/>
          </a:prstGeom>
        </p:spPr>
      </p:pic>
      <p:sp>
        <p:nvSpPr>
          <p:cNvPr id="9" name="Rectangle 8"/>
          <p:cNvSpPr/>
          <p:nvPr/>
        </p:nvSpPr>
        <p:spPr>
          <a:xfrm>
            <a:off x="2665169" y="6488668"/>
            <a:ext cx="5289205" cy="369332"/>
          </a:xfrm>
          <a:prstGeom prst="rect">
            <a:avLst/>
          </a:prstGeom>
        </p:spPr>
        <p:txBody>
          <a:bodyPr wrap="none">
            <a:spAutoFit/>
          </a:bodyPr>
          <a:lstStyle/>
          <a:p>
            <a:r>
              <a:rPr lang="en-US" dirty="0"/>
              <a:t>Figure 3: Geographical Distribution of Big Data papers</a:t>
            </a:r>
          </a:p>
        </p:txBody>
      </p:sp>
      <p:sp>
        <p:nvSpPr>
          <p:cNvPr id="10" name="Rectangle 9"/>
          <p:cNvSpPr/>
          <p:nvPr/>
        </p:nvSpPr>
        <p:spPr>
          <a:xfrm>
            <a:off x="7645978" y="5127782"/>
            <a:ext cx="4364465" cy="369332"/>
          </a:xfrm>
          <a:prstGeom prst="rect">
            <a:avLst/>
          </a:prstGeom>
        </p:spPr>
        <p:txBody>
          <a:bodyPr wrap="none">
            <a:spAutoFit/>
          </a:bodyPr>
          <a:lstStyle/>
          <a:p>
            <a:r>
              <a:rPr lang="en-US" dirty="0"/>
              <a:t>Figure 2: Subject areas researching Big Data</a:t>
            </a:r>
          </a:p>
        </p:txBody>
      </p:sp>
    </p:spTree>
    <p:extLst>
      <p:ext uri="{BB962C8B-B14F-4D97-AF65-F5344CB8AC3E}">
        <p14:creationId xmlns:p14="http://schemas.microsoft.com/office/powerpoint/2010/main" val="183713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38408" y="228600"/>
            <a:ext cx="9144001" cy="762000"/>
          </a:xfrm>
        </p:spPr>
        <p:txBody>
          <a:bodyPr>
            <a:normAutofit/>
          </a:bodyPr>
          <a:lstStyle/>
          <a:p>
            <a:pPr algn="ctr"/>
            <a:r>
              <a:rPr lang="en-US" sz="4400" b="1" dirty="0" smtClean="0">
                <a:solidFill>
                  <a:schemeClr val="bg1"/>
                </a:solidFill>
              </a:rPr>
              <a:t>Journals</a:t>
            </a:r>
            <a:endParaRPr lang="en-US" sz="4400" b="1" dirty="0">
              <a:solidFill>
                <a:schemeClr val="bg1"/>
              </a:solidFill>
            </a:endParaRPr>
          </a:p>
        </p:txBody>
      </p:sp>
      <p:sp>
        <p:nvSpPr>
          <p:cNvPr id="3" name="Slide Number Placeholder 2"/>
          <p:cNvSpPr>
            <a:spLocks noGrp="1"/>
          </p:cNvSpPr>
          <p:nvPr>
            <p:ph type="sldNum" sz="quarter" idx="12"/>
          </p:nvPr>
        </p:nvSpPr>
        <p:spPr/>
        <p:txBody>
          <a:bodyPr/>
          <a:lstStyle/>
          <a:p>
            <a:fld id="{2A013F82-EE5E-44EE-A61D-E31C6657F26F}" type="slidenum">
              <a:rPr lang="en-US" smtClean="0"/>
              <a:t>42</a:t>
            </a:fld>
            <a:endParaRPr lang="en-US"/>
          </a:p>
        </p:txBody>
      </p:sp>
      <p:pic>
        <p:nvPicPr>
          <p:cNvPr id="4" name="Picture 3"/>
          <p:cNvPicPr>
            <a:picLocks noChangeAspect="1"/>
          </p:cNvPicPr>
          <p:nvPr/>
        </p:nvPicPr>
        <p:blipFill>
          <a:blip r:embed="rId2"/>
          <a:stretch>
            <a:fillRect/>
          </a:stretch>
        </p:blipFill>
        <p:spPr>
          <a:xfrm>
            <a:off x="1711763" y="1143000"/>
            <a:ext cx="8797290" cy="5864860"/>
          </a:xfrm>
          <a:prstGeom prst="rect">
            <a:avLst/>
          </a:prstGeom>
        </p:spPr>
      </p:pic>
    </p:spTree>
    <p:extLst>
      <p:ext uri="{BB962C8B-B14F-4D97-AF65-F5344CB8AC3E}">
        <p14:creationId xmlns:p14="http://schemas.microsoft.com/office/powerpoint/2010/main" val="398797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43</a:t>
            </a:fld>
            <a:endParaRPr lang="en-US"/>
          </a:p>
        </p:txBody>
      </p:sp>
      <p:pic>
        <p:nvPicPr>
          <p:cNvPr id="4" name="Picture 3"/>
          <p:cNvPicPr>
            <a:picLocks noChangeAspect="1"/>
          </p:cNvPicPr>
          <p:nvPr/>
        </p:nvPicPr>
        <p:blipFill rotWithShape="1">
          <a:blip r:embed="rId2"/>
          <a:srcRect l="22840" t="26041" r="32650" b="17710"/>
          <a:stretch/>
        </p:blipFill>
        <p:spPr>
          <a:xfrm>
            <a:off x="1522412" y="179975"/>
            <a:ext cx="9144000" cy="6497053"/>
          </a:xfrm>
          <a:prstGeom prst="rect">
            <a:avLst/>
          </a:prstGeom>
        </p:spPr>
      </p:pic>
    </p:spTree>
    <p:extLst>
      <p:ext uri="{BB962C8B-B14F-4D97-AF65-F5344CB8AC3E}">
        <p14:creationId xmlns:p14="http://schemas.microsoft.com/office/powerpoint/2010/main" val="341024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381000"/>
            <a:ext cx="9144001" cy="838200"/>
          </a:xfrm>
        </p:spPr>
        <p:txBody>
          <a:bodyPr>
            <a:normAutofit/>
          </a:bodyPr>
          <a:lstStyle/>
          <a:p>
            <a:pPr algn="ctr"/>
            <a:r>
              <a:rPr lang="en-US" sz="4400" b="1" dirty="0" smtClean="0"/>
              <a:t>Conferences</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44</a:t>
            </a:fld>
            <a:endParaRPr lang="en-US"/>
          </a:p>
        </p:txBody>
      </p:sp>
      <p:sp>
        <p:nvSpPr>
          <p:cNvPr id="4" name="Rectangle 3"/>
          <p:cNvSpPr/>
          <p:nvPr/>
        </p:nvSpPr>
        <p:spPr>
          <a:xfrm>
            <a:off x="1293812" y="1676400"/>
            <a:ext cx="9525000" cy="4038600"/>
          </a:xfrm>
          <a:prstGeom prst="rect">
            <a:avLst/>
          </a:prstGeom>
        </p:spPr>
        <p:txBody>
          <a:bodyPr wrap="square">
            <a:spAutoFit/>
          </a:bodyPr>
          <a:lstStyle/>
          <a:p>
            <a:pPr marL="571500" indent="-571500">
              <a:buFont typeface="Arial" panose="020B0604020202020204" pitchFamily="34" charset="0"/>
              <a:buChar char="•"/>
            </a:pPr>
            <a:r>
              <a:rPr lang="en-US" sz="3600" dirty="0"/>
              <a:t>The IEEE </a:t>
            </a:r>
            <a:r>
              <a:rPr lang="en-US" sz="3600" dirty="0" smtClean="0"/>
              <a:t>2016 - </a:t>
            </a:r>
            <a:r>
              <a:rPr lang="en-US" sz="3600" dirty="0"/>
              <a:t>International Congress on Big Data (</a:t>
            </a:r>
            <a:r>
              <a:rPr lang="en-US" sz="3600" dirty="0" err="1"/>
              <a:t>BigData</a:t>
            </a:r>
            <a:r>
              <a:rPr lang="en-US" sz="3600" dirty="0"/>
              <a:t> </a:t>
            </a:r>
            <a:r>
              <a:rPr lang="en-US" sz="3600" dirty="0" smtClean="0"/>
              <a:t>2016)</a:t>
            </a:r>
            <a:endParaRPr lang="en-US" sz="3600" dirty="0"/>
          </a:p>
          <a:p>
            <a:pPr marL="571500" indent="-571500">
              <a:buFont typeface="Arial" panose="020B0604020202020204" pitchFamily="34" charset="0"/>
              <a:buChar char="•"/>
            </a:pPr>
            <a:r>
              <a:rPr lang="en-US" sz="3600" dirty="0"/>
              <a:t>Big Data </a:t>
            </a:r>
            <a:r>
              <a:rPr lang="en-US" sz="3600" dirty="0" err="1"/>
              <a:t>TechCon</a:t>
            </a:r>
            <a:endParaRPr lang="en-US" sz="3600" dirty="0"/>
          </a:p>
          <a:p>
            <a:pPr marL="571500" indent="-571500">
              <a:buFont typeface="Arial" panose="020B0604020202020204" pitchFamily="34" charset="0"/>
              <a:buChar char="•"/>
            </a:pPr>
            <a:r>
              <a:rPr lang="en-US" sz="3600" dirty="0"/>
              <a:t>ASE International Conference on Big Data Science and Computing</a:t>
            </a:r>
          </a:p>
          <a:p>
            <a:pPr marL="571500" indent="-571500">
              <a:buFont typeface="Arial" panose="020B0604020202020204" pitchFamily="34" charset="0"/>
              <a:buChar char="•"/>
            </a:pPr>
            <a:r>
              <a:rPr lang="en-US" sz="3600" dirty="0"/>
              <a:t>Big Data Innovation Summit</a:t>
            </a:r>
          </a:p>
          <a:p>
            <a:pPr marL="571500" indent="-571500">
              <a:buFont typeface="Arial" panose="020B0604020202020204" pitchFamily="34" charset="0"/>
              <a:buChar char="•"/>
            </a:pPr>
            <a:r>
              <a:rPr lang="en-US" sz="3600" dirty="0"/>
              <a:t>Global Big Data Conference</a:t>
            </a:r>
          </a:p>
        </p:txBody>
      </p:sp>
    </p:spTree>
    <p:extLst>
      <p:ext uri="{BB962C8B-B14F-4D97-AF65-F5344CB8AC3E}">
        <p14:creationId xmlns:p14="http://schemas.microsoft.com/office/powerpoint/2010/main" val="275209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45</a:t>
            </a:fld>
            <a:endParaRPr lang="en-US"/>
          </a:p>
        </p:txBody>
      </p:sp>
      <p:pic>
        <p:nvPicPr>
          <p:cNvPr id="4" name="Picture 3"/>
          <p:cNvPicPr>
            <a:picLocks noChangeAspect="1"/>
          </p:cNvPicPr>
          <p:nvPr/>
        </p:nvPicPr>
        <p:blipFill>
          <a:blip r:embed="rId2"/>
          <a:stretch>
            <a:fillRect/>
          </a:stretch>
        </p:blipFill>
        <p:spPr>
          <a:xfrm>
            <a:off x="1522015" y="114299"/>
            <a:ext cx="8991997" cy="6743997"/>
          </a:xfrm>
          <a:prstGeom prst="rect">
            <a:avLst/>
          </a:prstGeom>
        </p:spPr>
      </p:pic>
    </p:spTree>
    <p:extLst>
      <p:ext uri="{BB962C8B-B14F-4D97-AF65-F5344CB8AC3E}">
        <p14:creationId xmlns:p14="http://schemas.microsoft.com/office/powerpoint/2010/main" val="26428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46</a:t>
            </a:fld>
            <a:endParaRPr lang="en-US"/>
          </a:p>
        </p:txBody>
      </p:sp>
      <p:pic>
        <p:nvPicPr>
          <p:cNvPr id="4" name="Picture 3"/>
          <p:cNvPicPr>
            <a:picLocks noChangeAspect="1"/>
          </p:cNvPicPr>
          <p:nvPr/>
        </p:nvPicPr>
        <p:blipFill>
          <a:blip r:embed="rId2"/>
          <a:stretch>
            <a:fillRect/>
          </a:stretch>
        </p:blipFill>
        <p:spPr>
          <a:xfrm>
            <a:off x="989013" y="457200"/>
            <a:ext cx="10303266" cy="5890732"/>
          </a:xfrm>
          <a:prstGeom prst="rect">
            <a:avLst/>
          </a:prstGeom>
        </p:spPr>
      </p:pic>
    </p:spTree>
    <p:extLst>
      <p:ext uri="{BB962C8B-B14F-4D97-AF65-F5344CB8AC3E}">
        <p14:creationId xmlns:p14="http://schemas.microsoft.com/office/powerpoint/2010/main" val="123386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162819"/>
            <a:ext cx="9144001" cy="1371600"/>
          </a:xfrm>
        </p:spPr>
        <p:txBody>
          <a:bodyPr>
            <a:normAutofit/>
          </a:bodyPr>
          <a:lstStyle/>
          <a:p>
            <a:pPr algn="ctr"/>
            <a:r>
              <a:rPr lang="en-US" sz="4400" b="1" dirty="0"/>
              <a:t>Opportunities &amp; Benefits of Big Data Utilization</a:t>
            </a:r>
          </a:p>
        </p:txBody>
      </p:sp>
      <p:sp>
        <p:nvSpPr>
          <p:cNvPr id="3" name="Slide Number Placeholder 2"/>
          <p:cNvSpPr>
            <a:spLocks noGrp="1"/>
          </p:cNvSpPr>
          <p:nvPr>
            <p:ph type="sldNum" sz="quarter" idx="12"/>
          </p:nvPr>
        </p:nvSpPr>
        <p:spPr/>
        <p:txBody>
          <a:bodyPr/>
          <a:lstStyle/>
          <a:p>
            <a:fld id="{2A013F82-EE5E-44EE-A61D-E31C6657F26F}" type="slidenum">
              <a:rPr lang="en-US" smtClean="0"/>
              <a:t>47</a:t>
            </a:fld>
            <a:endParaRPr lang="en-US"/>
          </a:p>
        </p:txBody>
      </p:sp>
      <p:sp>
        <p:nvSpPr>
          <p:cNvPr id="5" name="Rectangle 4"/>
          <p:cNvSpPr/>
          <p:nvPr/>
        </p:nvSpPr>
        <p:spPr>
          <a:xfrm>
            <a:off x="1903412" y="1828800"/>
            <a:ext cx="7237412" cy="3108543"/>
          </a:xfrm>
          <a:prstGeom prst="rect">
            <a:avLst/>
          </a:prstGeom>
        </p:spPr>
        <p:txBody>
          <a:bodyPr wrap="square">
            <a:spAutoFit/>
          </a:bodyPr>
          <a:lstStyle/>
          <a:p>
            <a:pPr marL="457200" indent="-457200">
              <a:buFont typeface="Arial" panose="020B0604020202020204" pitchFamily="34" charset="0"/>
              <a:buChar char="•"/>
            </a:pPr>
            <a:r>
              <a:rPr lang="en-US" sz="2800" dirty="0"/>
              <a:t>Make better fact-based decision faster.</a:t>
            </a:r>
          </a:p>
          <a:p>
            <a:pPr marL="457200" indent="-457200">
              <a:buFont typeface="Arial" panose="020B0604020202020204" pitchFamily="34" charset="0"/>
              <a:buChar char="•"/>
            </a:pPr>
            <a:r>
              <a:rPr lang="en-US" sz="2800" dirty="0"/>
              <a:t> Improved customer experience.</a:t>
            </a:r>
          </a:p>
          <a:p>
            <a:pPr marL="457200" indent="-457200">
              <a:buFont typeface="Arial" panose="020B0604020202020204" pitchFamily="34" charset="0"/>
              <a:buChar char="•"/>
            </a:pPr>
            <a:r>
              <a:rPr lang="en-US" sz="2800" dirty="0"/>
              <a:t> Increased sales.</a:t>
            </a:r>
          </a:p>
          <a:p>
            <a:pPr marL="457200" indent="-457200">
              <a:buFont typeface="Arial" panose="020B0604020202020204" pitchFamily="34" charset="0"/>
              <a:buChar char="•"/>
            </a:pPr>
            <a:r>
              <a:rPr lang="en-US" sz="2800" dirty="0"/>
              <a:t> New product innovations.</a:t>
            </a:r>
          </a:p>
          <a:p>
            <a:pPr marL="457200" indent="-457200">
              <a:buFont typeface="Arial" panose="020B0604020202020204" pitchFamily="34" charset="0"/>
              <a:buChar char="•"/>
            </a:pPr>
            <a:r>
              <a:rPr lang="en-US" sz="2800" dirty="0"/>
              <a:t> Reduced risk</a:t>
            </a:r>
          </a:p>
          <a:p>
            <a:pPr marL="457200" indent="-457200">
              <a:buFont typeface="Arial" panose="020B0604020202020204" pitchFamily="34" charset="0"/>
              <a:buChar char="•"/>
            </a:pPr>
            <a:r>
              <a:rPr lang="en-US" sz="2800" dirty="0"/>
              <a:t> More efficient operations.</a:t>
            </a:r>
          </a:p>
          <a:p>
            <a:pPr marL="457200" indent="-457200">
              <a:buFont typeface="Arial" panose="020B0604020202020204" pitchFamily="34" charset="0"/>
              <a:buChar char="•"/>
            </a:pPr>
            <a:r>
              <a:rPr lang="en-US" sz="2800" dirty="0"/>
              <a:t> Higher quality products and services.</a:t>
            </a:r>
          </a:p>
        </p:txBody>
      </p:sp>
    </p:spTree>
    <p:extLst>
      <p:ext uri="{BB962C8B-B14F-4D97-AF65-F5344CB8AC3E}">
        <p14:creationId xmlns:p14="http://schemas.microsoft.com/office/powerpoint/2010/main" val="304342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277"/>
            <a:ext cx="9144001" cy="914400"/>
          </a:xfrm>
        </p:spPr>
        <p:txBody>
          <a:bodyPr>
            <a:noAutofit/>
          </a:bodyPr>
          <a:lstStyle/>
          <a:p>
            <a:pPr algn="ctr"/>
            <a:r>
              <a:rPr lang="en-US" sz="4400" b="1" dirty="0"/>
              <a:t>Challenges in Handling Big Data</a:t>
            </a:r>
            <a:br>
              <a:rPr lang="en-US" sz="4400" b="1" dirty="0"/>
            </a:b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48</a:t>
            </a:fld>
            <a:endParaRPr lang="en-US"/>
          </a:p>
        </p:txBody>
      </p:sp>
      <p:pic>
        <p:nvPicPr>
          <p:cNvPr id="4" name="Picture 3"/>
          <p:cNvPicPr>
            <a:picLocks noChangeAspect="1"/>
          </p:cNvPicPr>
          <p:nvPr/>
        </p:nvPicPr>
        <p:blipFill>
          <a:blip r:embed="rId2"/>
          <a:stretch>
            <a:fillRect/>
          </a:stretch>
        </p:blipFill>
        <p:spPr>
          <a:xfrm>
            <a:off x="1903412" y="990600"/>
            <a:ext cx="8123363" cy="3018591"/>
          </a:xfrm>
          <a:prstGeom prst="rect">
            <a:avLst/>
          </a:prstGeom>
        </p:spPr>
      </p:pic>
      <p:sp>
        <p:nvSpPr>
          <p:cNvPr id="5" name="Rectangle 4"/>
          <p:cNvSpPr/>
          <p:nvPr/>
        </p:nvSpPr>
        <p:spPr>
          <a:xfrm>
            <a:off x="1084260" y="4154031"/>
            <a:ext cx="10020301" cy="2246769"/>
          </a:xfrm>
          <a:prstGeom prst="rect">
            <a:avLst/>
          </a:prstGeom>
        </p:spPr>
        <p:txBody>
          <a:bodyPr wrap="square">
            <a:spAutoFit/>
          </a:bodyPr>
          <a:lstStyle/>
          <a:p>
            <a:r>
              <a:rPr lang="en-US" sz="2800" b="1" dirty="0"/>
              <a:t>The Bottleneck is in technology</a:t>
            </a:r>
          </a:p>
          <a:p>
            <a:r>
              <a:rPr lang="en-US" sz="2800" dirty="0"/>
              <a:t>New architecture, algorithms, techniques are </a:t>
            </a:r>
            <a:r>
              <a:rPr lang="en-US" sz="2800" dirty="0" smtClean="0"/>
              <a:t>needed.</a:t>
            </a:r>
            <a:endParaRPr lang="en-US" sz="2800" dirty="0"/>
          </a:p>
          <a:p>
            <a:endParaRPr lang="en-US" sz="2800" b="1" dirty="0"/>
          </a:p>
          <a:p>
            <a:r>
              <a:rPr lang="en-US" sz="2800" b="1" dirty="0"/>
              <a:t>Also in technical skills</a:t>
            </a:r>
          </a:p>
          <a:p>
            <a:r>
              <a:rPr lang="en-US" sz="2800" dirty="0"/>
              <a:t>Experts in using the new technology and dealing with big </a:t>
            </a:r>
            <a:r>
              <a:rPr lang="en-US" sz="2800" dirty="0" smtClean="0"/>
              <a:t>data.</a:t>
            </a:r>
            <a:endParaRPr lang="en-US" sz="2800" dirty="0"/>
          </a:p>
        </p:txBody>
      </p:sp>
    </p:spTree>
    <p:extLst>
      <p:ext uri="{BB962C8B-B14F-4D97-AF65-F5344CB8AC3E}">
        <p14:creationId xmlns:p14="http://schemas.microsoft.com/office/powerpoint/2010/main" val="123379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49</a:t>
            </a:fld>
            <a:endParaRPr lang="en-US"/>
          </a:p>
        </p:txBody>
      </p:sp>
      <p:pic>
        <p:nvPicPr>
          <p:cNvPr id="4" name="Picture 3"/>
          <p:cNvPicPr>
            <a:picLocks noChangeAspect="1"/>
          </p:cNvPicPr>
          <p:nvPr/>
        </p:nvPicPr>
        <p:blipFill>
          <a:blip r:embed="rId2"/>
          <a:stretch>
            <a:fillRect/>
          </a:stretch>
        </p:blipFill>
        <p:spPr>
          <a:xfrm>
            <a:off x="1504889" y="228600"/>
            <a:ext cx="9462360" cy="5562600"/>
          </a:xfrm>
          <a:prstGeom prst="rect">
            <a:avLst/>
          </a:prstGeom>
        </p:spPr>
      </p:pic>
      <p:sp>
        <p:nvSpPr>
          <p:cNvPr id="5" name="Rectangle 4"/>
          <p:cNvSpPr/>
          <p:nvPr/>
        </p:nvSpPr>
        <p:spPr>
          <a:xfrm>
            <a:off x="303212" y="6045834"/>
            <a:ext cx="10820400" cy="338554"/>
          </a:xfrm>
          <a:prstGeom prst="rect">
            <a:avLst/>
          </a:prstGeom>
        </p:spPr>
        <p:txBody>
          <a:bodyPr wrap="square">
            <a:spAutoFit/>
          </a:bodyPr>
          <a:lstStyle/>
          <a:p>
            <a:r>
              <a:rPr lang="en-US" sz="1600" dirty="0"/>
              <a:t>Source - http://www.forbes.com/sites/gilpress/2014/09/10/new-surveys-on-big-data-big-decisions-analysis-and-intuition/</a:t>
            </a:r>
          </a:p>
        </p:txBody>
      </p:sp>
    </p:spTree>
    <p:extLst>
      <p:ext uri="{BB962C8B-B14F-4D97-AF65-F5344CB8AC3E}">
        <p14:creationId xmlns:p14="http://schemas.microsoft.com/office/powerpoint/2010/main" val="233751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97175" y="152400"/>
            <a:ext cx="9144001" cy="838200"/>
          </a:xfrm>
        </p:spPr>
        <p:txBody>
          <a:bodyPr/>
          <a:lstStyle/>
          <a:p>
            <a:pPr algn="ctr"/>
            <a:r>
              <a:rPr lang="en-US" b="1" dirty="0"/>
              <a:t>Emerging Age of Wisdom</a:t>
            </a:r>
          </a:p>
        </p:txBody>
      </p:sp>
      <p:sp>
        <p:nvSpPr>
          <p:cNvPr id="2" name="Slide Number Placeholder 1"/>
          <p:cNvSpPr>
            <a:spLocks noGrp="1"/>
          </p:cNvSpPr>
          <p:nvPr>
            <p:ph type="sldNum" sz="quarter" idx="12"/>
          </p:nvPr>
        </p:nvSpPr>
        <p:spPr/>
        <p:txBody>
          <a:bodyPr/>
          <a:lstStyle/>
          <a:p>
            <a:fld id="{2A013F82-EE5E-44EE-A61D-E31C6657F26F}" type="slidenum">
              <a:rPr lang="en-US" smtClean="0"/>
              <a:t>5</a:t>
            </a:fld>
            <a:endParaRPr lang="en-US"/>
          </a:p>
        </p:txBody>
      </p:sp>
      <p:pic>
        <p:nvPicPr>
          <p:cNvPr id="3" name="Picture 2"/>
          <p:cNvPicPr>
            <a:picLocks noChangeAspect="1"/>
          </p:cNvPicPr>
          <p:nvPr/>
        </p:nvPicPr>
        <p:blipFill>
          <a:blip r:embed="rId2"/>
          <a:stretch>
            <a:fillRect/>
          </a:stretch>
        </p:blipFill>
        <p:spPr>
          <a:xfrm>
            <a:off x="2188734" y="1349826"/>
            <a:ext cx="7760881" cy="10101948"/>
          </a:xfrm>
          <a:prstGeom prst="rect">
            <a:avLst/>
          </a:prstGeom>
        </p:spPr>
      </p:pic>
    </p:spTree>
    <p:extLst>
      <p:ext uri="{BB962C8B-B14F-4D97-AF65-F5344CB8AC3E}">
        <p14:creationId xmlns:p14="http://schemas.microsoft.com/office/powerpoint/2010/main" val="219331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212" y="2743200"/>
            <a:ext cx="9144001" cy="1371600"/>
          </a:xfrm>
        </p:spPr>
        <p:txBody>
          <a:bodyPr>
            <a:normAutofit/>
          </a:bodyPr>
          <a:lstStyle/>
          <a:p>
            <a:pPr algn="ctr"/>
            <a:r>
              <a:rPr lang="en-US" sz="8800" dirty="0" smtClean="0"/>
              <a:t>Data </a:t>
            </a:r>
            <a:r>
              <a:rPr lang="en-US" sz="8800" dirty="0" err="1" smtClean="0"/>
              <a:t>Drivenness</a:t>
            </a:r>
            <a:endParaRPr lang="en-US" sz="8800" dirty="0"/>
          </a:p>
        </p:txBody>
      </p:sp>
      <p:sp>
        <p:nvSpPr>
          <p:cNvPr id="3" name="Slide Number Placeholder 2"/>
          <p:cNvSpPr>
            <a:spLocks noGrp="1"/>
          </p:cNvSpPr>
          <p:nvPr>
            <p:ph type="sldNum" sz="quarter" idx="12"/>
          </p:nvPr>
        </p:nvSpPr>
        <p:spPr/>
        <p:txBody>
          <a:bodyPr/>
          <a:lstStyle/>
          <a:p>
            <a:fld id="{2A013F82-EE5E-44EE-A61D-E31C6657F26F}" type="slidenum">
              <a:rPr lang="en-US" smtClean="0"/>
              <a:t>50</a:t>
            </a:fld>
            <a:endParaRPr lang="en-US"/>
          </a:p>
        </p:txBody>
      </p:sp>
    </p:spTree>
    <p:extLst>
      <p:ext uri="{BB962C8B-B14F-4D97-AF65-F5344CB8AC3E}">
        <p14:creationId xmlns:p14="http://schemas.microsoft.com/office/powerpoint/2010/main" val="13758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6612" y="457200"/>
            <a:ext cx="10363200" cy="1447800"/>
          </a:xfrm>
        </p:spPr>
        <p:txBody>
          <a:bodyPr>
            <a:noAutofit/>
          </a:bodyPr>
          <a:lstStyle/>
          <a:p>
            <a:pPr marL="0" indent="0" algn="just">
              <a:buNone/>
            </a:pPr>
            <a:r>
              <a:rPr lang="en-US" sz="3600" dirty="0">
                <a:solidFill>
                  <a:schemeClr val="accent3">
                    <a:lumMod val="20000"/>
                    <a:lumOff val="80000"/>
                  </a:schemeClr>
                </a:solidFill>
              </a:rPr>
              <a:t>“Without </a:t>
            </a:r>
            <a:r>
              <a:rPr lang="en-US" sz="3600" b="1" dirty="0">
                <a:solidFill>
                  <a:schemeClr val="accent5">
                    <a:lumMod val="60000"/>
                    <a:lumOff val="40000"/>
                  </a:schemeClr>
                </a:solidFill>
              </a:rPr>
              <a:t>data</a:t>
            </a:r>
            <a:r>
              <a:rPr lang="en-US" sz="3600" dirty="0">
                <a:solidFill>
                  <a:schemeClr val="accent3">
                    <a:lumMod val="20000"/>
                    <a:lumOff val="80000"/>
                  </a:schemeClr>
                </a:solidFill>
              </a:rPr>
              <a:t>, all anyone has are </a:t>
            </a:r>
            <a:r>
              <a:rPr lang="en-US" sz="3600" b="1" dirty="0">
                <a:solidFill>
                  <a:schemeClr val="accent3"/>
                </a:solidFill>
              </a:rPr>
              <a:t>opinions</a:t>
            </a:r>
            <a:r>
              <a:rPr lang="en-US" sz="3600" dirty="0">
                <a:solidFill>
                  <a:schemeClr val="accent3">
                    <a:lumMod val="20000"/>
                    <a:lumOff val="80000"/>
                  </a:schemeClr>
                </a:solidFill>
              </a:rPr>
              <a:t>.  </a:t>
            </a:r>
            <a:r>
              <a:rPr lang="en-US" sz="3600" b="1" dirty="0">
                <a:solidFill>
                  <a:schemeClr val="accent3">
                    <a:lumMod val="20000"/>
                    <a:lumOff val="80000"/>
                  </a:schemeClr>
                </a:solidFill>
              </a:rPr>
              <a:t>Data elevates </a:t>
            </a:r>
            <a:r>
              <a:rPr lang="en-US" sz="3600" dirty="0">
                <a:solidFill>
                  <a:schemeClr val="accent3">
                    <a:lumMod val="20000"/>
                    <a:lumOff val="80000"/>
                  </a:schemeClr>
                </a:solidFill>
              </a:rPr>
              <a:t>the probability that you’ll make </a:t>
            </a:r>
            <a:r>
              <a:rPr lang="en-US" sz="3600" b="1" dirty="0">
                <a:solidFill>
                  <a:schemeClr val="accent3">
                    <a:lumMod val="20000"/>
                    <a:lumOff val="80000"/>
                  </a:schemeClr>
                </a:solidFill>
              </a:rPr>
              <a:t>the right decision</a:t>
            </a:r>
            <a:r>
              <a:rPr lang="en-US" sz="3600" dirty="0" smtClean="0">
                <a:solidFill>
                  <a:schemeClr val="accent3">
                    <a:lumMod val="20000"/>
                    <a:lumOff val="80000"/>
                  </a:schemeClr>
                </a:solidFill>
              </a:rPr>
              <a:t>.” </a:t>
            </a:r>
            <a:endParaRPr lang="en-US" sz="3600" dirty="0">
              <a:solidFill>
                <a:schemeClr val="accent3">
                  <a:lumMod val="20000"/>
                  <a:lumOff val="80000"/>
                </a:schemeClr>
              </a:solidFill>
            </a:endParaRPr>
          </a:p>
          <a:p>
            <a:pPr marL="0" indent="0" algn="r">
              <a:buNone/>
            </a:pPr>
            <a:r>
              <a:rPr lang="en-US" sz="3600" dirty="0" smtClean="0">
                <a:solidFill>
                  <a:schemeClr val="accent3">
                    <a:lumMod val="20000"/>
                    <a:lumOff val="80000"/>
                  </a:schemeClr>
                </a:solidFill>
              </a:rPr>
              <a:t> </a:t>
            </a:r>
            <a:r>
              <a:rPr lang="en-US" altLang="en-US" sz="3600" i="1" dirty="0">
                <a:solidFill>
                  <a:schemeClr val="accent3">
                    <a:lumMod val="20000"/>
                    <a:lumOff val="80000"/>
                  </a:schemeClr>
                </a:solidFill>
              </a:rPr>
              <a:t>W. Edwards Deming</a:t>
            </a:r>
            <a:endParaRPr lang="en-US" sz="3600" i="1" dirty="0">
              <a:solidFill>
                <a:schemeClr val="accent3">
                  <a:lumMod val="20000"/>
                  <a:lumOff val="80000"/>
                </a:schemeClr>
              </a:solidFill>
            </a:endParaRPr>
          </a:p>
        </p:txBody>
      </p:sp>
      <p:sp>
        <p:nvSpPr>
          <p:cNvPr id="2" name="Rectangle 1"/>
          <p:cNvSpPr/>
          <p:nvPr/>
        </p:nvSpPr>
        <p:spPr>
          <a:xfrm>
            <a:off x="833852" y="3200400"/>
            <a:ext cx="10871225" cy="2862322"/>
          </a:xfrm>
          <a:prstGeom prst="rect">
            <a:avLst/>
          </a:prstGeom>
        </p:spPr>
        <p:txBody>
          <a:bodyPr wrap="square">
            <a:spAutoFit/>
          </a:bodyPr>
          <a:lstStyle/>
          <a:p>
            <a:pPr algn="just"/>
            <a:r>
              <a:rPr lang="en-US" sz="3600" dirty="0"/>
              <a:t>“</a:t>
            </a:r>
            <a:r>
              <a:rPr lang="en-US" sz="3600" b="1" dirty="0">
                <a:solidFill>
                  <a:schemeClr val="accent5">
                    <a:lumMod val="60000"/>
                    <a:lumOff val="40000"/>
                  </a:schemeClr>
                </a:solidFill>
              </a:rPr>
              <a:t>Data driven </a:t>
            </a:r>
            <a:r>
              <a:rPr lang="en-US" sz="3600" dirty="0"/>
              <a:t>means that progress in an activity is compelled by </a:t>
            </a:r>
            <a:r>
              <a:rPr lang="en-US" sz="3600" b="1" dirty="0" smtClean="0">
                <a:solidFill>
                  <a:schemeClr val="accent5">
                    <a:lumMod val="60000"/>
                    <a:lumOff val="40000"/>
                  </a:schemeClr>
                </a:solidFill>
              </a:rPr>
              <a:t>data</a:t>
            </a:r>
            <a:r>
              <a:rPr lang="en-US" sz="3600" dirty="0" smtClean="0"/>
              <a:t> rather </a:t>
            </a:r>
            <a:r>
              <a:rPr lang="en-US" sz="3600" dirty="0"/>
              <a:t>than by </a:t>
            </a:r>
            <a:r>
              <a:rPr lang="en-US" sz="3600" b="1" dirty="0">
                <a:solidFill>
                  <a:schemeClr val="accent3">
                    <a:lumMod val="60000"/>
                    <a:lumOff val="40000"/>
                  </a:schemeClr>
                </a:solidFill>
              </a:rPr>
              <a:t>intuition</a:t>
            </a:r>
            <a:r>
              <a:rPr lang="en-US" sz="3600" dirty="0"/>
              <a:t> or </a:t>
            </a:r>
            <a:r>
              <a:rPr lang="en-US" sz="3600" b="1" dirty="0">
                <a:solidFill>
                  <a:schemeClr val="accent3">
                    <a:lumMod val="60000"/>
                    <a:lumOff val="40000"/>
                  </a:schemeClr>
                </a:solidFill>
              </a:rPr>
              <a:t>personal experience</a:t>
            </a:r>
            <a:r>
              <a:rPr lang="en-US" sz="3600" dirty="0"/>
              <a:t>. It is often labeled as </a:t>
            </a:r>
            <a:r>
              <a:rPr lang="en-US" sz="3600" dirty="0" smtClean="0"/>
              <a:t>the business </a:t>
            </a:r>
            <a:r>
              <a:rPr lang="en-US" sz="3600" dirty="0"/>
              <a:t>jargon for what scientists call </a:t>
            </a:r>
            <a:r>
              <a:rPr lang="en-US" sz="3600" b="1" dirty="0">
                <a:solidFill>
                  <a:srgbClr val="FFC000"/>
                </a:solidFill>
              </a:rPr>
              <a:t>evidence based </a:t>
            </a:r>
            <a:r>
              <a:rPr lang="en-US" sz="3600" b="1" dirty="0" smtClean="0">
                <a:solidFill>
                  <a:srgbClr val="FFC000"/>
                </a:solidFill>
              </a:rPr>
              <a:t>decision making</a:t>
            </a:r>
            <a:r>
              <a:rPr lang="en-US" sz="3600" dirty="0"/>
              <a:t>”</a:t>
            </a:r>
          </a:p>
          <a:p>
            <a:pPr algn="r"/>
            <a:r>
              <a:rPr lang="en-US" sz="3600" dirty="0"/>
              <a:t>Wikipedia 2015-02-02</a:t>
            </a:r>
          </a:p>
        </p:txBody>
      </p:sp>
      <p:sp>
        <p:nvSpPr>
          <p:cNvPr id="4" name="Slide Number Placeholder 3"/>
          <p:cNvSpPr>
            <a:spLocks noGrp="1"/>
          </p:cNvSpPr>
          <p:nvPr>
            <p:ph type="sldNum" sz="quarter" idx="12"/>
          </p:nvPr>
        </p:nvSpPr>
        <p:spPr/>
        <p:txBody>
          <a:bodyPr/>
          <a:lstStyle/>
          <a:p>
            <a:fld id="{2A013F82-EE5E-44EE-A61D-E31C6657F26F}" type="slidenum">
              <a:rPr lang="en-US" smtClean="0"/>
              <a:t>51</a:t>
            </a:fld>
            <a:endParaRPr lang="en-US"/>
          </a:p>
        </p:txBody>
      </p:sp>
      <p:pic>
        <p:nvPicPr>
          <p:cNvPr id="5" name="Picture 4"/>
          <p:cNvPicPr>
            <a:picLocks noChangeAspect="1"/>
          </p:cNvPicPr>
          <p:nvPr/>
        </p:nvPicPr>
        <p:blipFill>
          <a:blip r:embed="rId2"/>
          <a:stretch>
            <a:fillRect/>
          </a:stretch>
        </p:blipFill>
        <p:spPr>
          <a:xfrm>
            <a:off x="4341812" y="1562160"/>
            <a:ext cx="2184320" cy="163824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69565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674811" y="228600"/>
            <a:ext cx="9144001" cy="762000"/>
          </a:xfrm>
        </p:spPr>
        <p:txBody>
          <a:bodyPr>
            <a:normAutofit/>
          </a:bodyPr>
          <a:lstStyle/>
          <a:p>
            <a:pPr algn="ctr"/>
            <a:r>
              <a:rPr lang="en-US" sz="4800" b="1" dirty="0" smtClean="0"/>
              <a:t>Data-driven Decision  Making</a:t>
            </a:r>
            <a:endParaRPr lang="en-US" sz="4800" b="1" dirty="0"/>
          </a:p>
        </p:txBody>
      </p:sp>
      <p:sp>
        <p:nvSpPr>
          <p:cNvPr id="14" name="Content Placeholder 13"/>
          <p:cNvSpPr>
            <a:spLocks noGrp="1"/>
          </p:cNvSpPr>
          <p:nvPr>
            <p:ph idx="1"/>
          </p:nvPr>
        </p:nvSpPr>
        <p:spPr>
          <a:xfrm>
            <a:off x="110538" y="1219200"/>
            <a:ext cx="11698874" cy="4114801"/>
          </a:xfrm>
        </p:spPr>
        <p:txBody>
          <a:bodyPr>
            <a:normAutofit/>
          </a:bodyPr>
          <a:lstStyle/>
          <a:p>
            <a:pPr algn="just"/>
            <a:r>
              <a:rPr lang="en-US" sz="3200" b="1" dirty="0" smtClean="0">
                <a:solidFill>
                  <a:schemeClr val="accent3"/>
                </a:solidFill>
              </a:rPr>
              <a:t>Data-driven </a:t>
            </a:r>
            <a:r>
              <a:rPr lang="en-US" sz="3200" b="1" dirty="0">
                <a:solidFill>
                  <a:schemeClr val="accent3"/>
                </a:solidFill>
              </a:rPr>
              <a:t>decision making</a:t>
            </a:r>
            <a:r>
              <a:rPr lang="en-US" sz="3200" b="1" dirty="0"/>
              <a:t> </a:t>
            </a:r>
            <a:r>
              <a:rPr lang="en-US" sz="3200" dirty="0"/>
              <a:t>refers to the practice of basing decisions on the </a:t>
            </a:r>
            <a:r>
              <a:rPr lang="en-US" sz="3200" dirty="0" smtClean="0"/>
              <a:t>analysis </a:t>
            </a:r>
            <a:r>
              <a:rPr lang="en-US" sz="3200" dirty="0"/>
              <a:t>of data (i.e. ‘learning from data’), rather than purely on gut feeling and </a:t>
            </a:r>
            <a:r>
              <a:rPr lang="en-US" sz="3200" dirty="0" smtClean="0"/>
              <a:t>intuition.</a:t>
            </a:r>
            <a:endParaRPr lang="en-US" sz="3200" dirty="0"/>
          </a:p>
        </p:txBody>
      </p:sp>
      <p:pic>
        <p:nvPicPr>
          <p:cNvPr id="2" name="Picture 1"/>
          <p:cNvPicPr>
            <a:picLocks noChangeAspect="1"/>
          </p:cNvPicPr>
          <p:nvPr/>
        </p:nvPicPr>
        <p:blipFill rotWithShape="1">
          <a:blip r:embed="rId2"/>
          <a:srcRect l="19907" t="32149" r="19906" b="11055"/>
          <a:stretch/>
        </p:blipFill>
        <p:spPr>
          <a:xfrm>
            <a:off x="684212" y="2913063"/>
            <a:ext cx="4783183" cy="3487737"/>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2A013F82-EE5E-44EE-A61D-E31C6657F26F}" type="slidenum">
              <a:rPr lang="en-US" smtClean="0"/>
              <a:t>52</a:t>
            </a:fld>
            <a:endParaRPr lang="en-US"/>
          </a:p>
        </p:txBody>
      </p:sp>
      <p:pic>
        <p:nvPicPr>
          <p:cNvPr id="4" name="Picture 3"/>
          <p:cNvPicPr>
            <a:picLocks noChangeAspect="1"/>
          </p:cNvPicPr>
          <p:nvPr/>
        </p:nvPicPr>
        <p:blipFill>
          <a:blip r:embed="rId3"/>
          <a:stretch>
            <a:fillRect/>
          </a:stretch>
        </p:blipFill>
        <p:spPr>
          <a:xfrm>
            <a:off x="5932154" y="3460464"/>
            <a:ext cx="5839238" cy="1894773"/>
          </a:xfrm>
          <a:prstGeom prst="rect">
            <a:avLst/>
          </a:prstGeom>
        </p:spPr>
      </p:pic>
      <p:sp>
        <p:nvSpPr>
          <p:cNvPr id="5" name="Oval 4"/>
          <p:cNvSpPr/>
          <p:nvPr/>
        </p:nvSpPr>
        <p:spPr>
          <a:xfrm>
            <a:off x="10285412" y="3276599"/>
            <a:ext cx="1752600" cy="2601419"/>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11048999" cy="753255"/>
          </a:xfrm>
        </p:spPr>
        <p:txBody>
          <a:bodyPr/>
          <a:lstStyle/>
          <a:p>
            <a:r>
              <a:rPr lang="en-US" sz="4400" b="1" dirty="0">
                <a:solidFill>
                  <a:prstClr val="white"/>
                </a:solidFill>
              </a:rPr>
              <a:t>What Makes an Organization Data-Driven?</a:t>
            </a:r>
            <a:endParaRPr lang="en-US" dirty="0"/>
          </a:p>
        </p:txBody>
      </p:sp>
      <p:sp>
        <p:nvSpPr>
          <p:cNvPr id="3" name="Content Placeholder 2"/>
          <p:cNvSpPr>
            <a:spLocks noGrp="1"/>
          </p:cNvSpPr>
          <p:nvPr>
            <p:ph idx="1"/>
          </p:nvPr>
        </p:nvSpPr>
        <p:spPr>
          <a:xfrm>
            <a:off x="693820" y="1371600"/>
            <a:ext cx="10886991" cy="4267200"/>
          </a:xfrm>
        </p:spPr>
        <p:txBody>
          <a:bodyPr>
            <a:normAutofit fontScale="85000" lnSpcReduction="10000"/>
          </a:bodyPr>
          <a:lstStyle/>
          <a:p>
            <a:pPr marL="0" lvl="0" indent="0" algn="ctr">
              <a:lnSpc>
                <a:spcPct val="100000"/>
              </a:lnSpc>
              <a:spcBef>
                <a:spcPts val="0"/>
              </a:spcBef>
              <a:buClrTx/>
              <a:buSzTx/>
              <a:buNone/>
            </a:pPr>
            <a:r>
              <a:rPr lang="en-US" sz="4800" b="1" dirty="0">
                <a:solidFill>
                  <a:prstClr val="white"/>
                </a:solidFill>
              </a:rPr>
              <a:t>Prerequisite #1 </a:t>
            </a:r>
            <a:endParaRPr lang="en-US" sz="4800" b="1" dirty="0" smtClean="0">
              <a:solidFill>
                <a:prstClr val="white"/>
              </a:solidFill>
            </a:endParaRPr>
          </a:p>
          <a:p>
            <a:pPr marL="0" lvl="0" indent="0" algn="ctr">
              <a:lnSpc>
                <a:spcPct val="100000"/>
              </a:lnSpc>
              <a:spcBef>
                <a:spcPts val="0"/>
              </a:spcBef>
              <a:buClrTx/>
              <a:buSzTx/>
              <a:buNone/>
            </a:pPr>
            <a:r>
              <a:rPr lang="en-US" sz="4800" dirty="0" smtClean="0">
                <a:solidFill>
                  <a:prstClr val="white"/>
                </a:solidFill>
              </a:rPr>
              <a:t>An </a:t>
            </a:r>
            <a:r>
              <a:rPr lang="en-US" sz="4800" dirty="0">
                <a:solidFill>
                  <a:prstClr val="white"/>
                </a:solidFill>
              </a:rPr>
              <a:t>organization must be collecting data</a:t>
            </a:r>
            <a:r>
              <a:rPr lang="en-US" sz="4800" dirty="0" smtClean="0">
                <a:solidFill>
                  <a:prstClr val="white"/>
                </a:solidFill>
              </a:rPr>
              <a:t>.</a:t>
            </a:r>
          </a:p>
          <a:p>
            <a:pPr marL="0" lvl="0" indent="0" algn="ctr">
              <a:lnSpc>
                <a:spcPct val="100000"/>
              </a:lnSpc>
              <a:spcBef>
                <a:spcPts val="0"/>
              </a:spcBef>
              <a:buClrTx/>
              <a:buSzTx/>
              <a:buNone/>
            </a:pPr>
            <a:r>
              <a:rPr lang="en-US" sz="4800" b="1" dirty="0" smtClean="0">
                <a:solidFill>
                  <a:prstClr val="white"/>
                </a:solidFill>
              </a:rPr>
              <a:t>Prerequisite #2</a:t>
            </a:r>
            <a:r>
              <a:rPr lang="en-US" sz="4800" dirty="0" smtClean="0">
                <a:solidFill>
                  <a:prstClr val="white"/>
                </a:solidFill>
              </a:rPr>
              <a:t> </a:t>
            </a:r>
          </a:p>
          <a:p>
            <a:pPr marL="0" lvl="0" indent="0" algn="ctr">
              <a:lnSpc>
                <a:spcPct val="100000"/>
              </a:lnSpc>
              <a:spcBef>
                <a:spcPts val="0"/>
              </a:spcBef>
              <a:buClrTx/>
              <a:buSzTx/>
              <a:buNone/>
            </a:pPr>
            <a:r>
              <a:rPr lang="en-US" sz="4800" dirty="0" smtClean="0">
                <a:solidFill>
                  <a:prstClr val="white"/>
                </a:solidFill>
              </a:rPr>
              <a:t>Data must be accessible and </a:t>
            </a:r>
            <a:r>
              <a:rPr lang="en-US" sz="4800" dirty="0" err="1" smtClean="0">
                <a:solidFill>
                  <a:prstClr val="white"/>
                </a:solidFill>
              </a:rPr>
              <a:t>queryable</a:t>
            </a:r>
            <a:r>
              <a:rPr lang="en-US" sz="4800" dirty="0" smtClean="0">
                <a:solidFill>
                  <a:prstClr val="white"/>
                </a:solidFill>
              </a:rPr>
              <a:t>.</a:t>
            </a:r>
          </a:p>
          <a:p>
            <a:pPr marL="0" lvl="0" indent="0" algn="ctr">
              <a:lnSpc>
                <a:spcPct val="100000"/>
              </a:lnSpc>
              <a:spcBef>
                <a:spcPts val="0"/>
              </a:spcBef>
              <a:buClrTx/>
              <a:buSzTx/>
              <a:buNone/>
            </a:pPr>
            <a:r>
              <a:rPr lang="en-US" sz="4800" b="1" dirty="0">
                <a:solidFill>
                  <a:prstClr val="white"/>
                </a:solidFill>
              </a:rPr>
              <a:t>Prerequisite </a:t>
            </a:r>
            <a:r>
              <a:rPr lang="en-US" sz="4800" b="1" dirty="0" smtClean="0">
                <a:solidFill>
                  <a:prstClr val="white"/>
                </a:solidFill>
              </a:rPr>
              <a:t>#3</a:t>
            </a:r>
          </a:p>
          <a:p>
            <a:pPr marL="0" lvl="0" indent="0" algn="ctr">
              <a:lnSpc>
                <a:spcPct val="100000"/>
              </a:lnSpc>
              <a:spcBef>
                <a:spcPts val="0"/>
              </a:spcBef>
              <a:buClrTx/>
              <a:buSzTx/>
              <a:buNone/>
            </a:pPr>
            <a:r>
              <a:rPr lang="en-US" sz="4800" dirty="0" smtClean="0">
                <a:solidFill>
                  <a:prstClr val="white"/>
                </a:solidFill>
              </a:rPr>
              <a:t>People with skills to use the data, extract the right data and use that data to inform next steps.</a:t>
            </a:r>
            <a:endParaRPr lang="en-US" sz="4800" dirty="0">
              <a:solidFill>
                <a:prstClr val="white"/>
              </a:solidFill>
            </a:endParaRPr>
          </a:p>
          <a:p>
            <a:pPr marL="0" lvl="0" indent="0">
              <a:lnSpc>
                <a:spcPct val="100000"/>
              </a:lnSpc>
              <a:spcBef>
                <a:spcPts val="0"/>
              </a:spcBef>
              <a:buClrTx/>
              <a:buSzTx/>
              <a:buNone/>
            </a:pPr>
            <a:endParaRPr lang="en-US" sz="4800" dirty="0">
              <a:solidFill>
                <a:prstClr val="white"/>
              </a:solidFill>
            </a:endParaRPr>
          </a:p>
          <a:p>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t>53</a:t>
            </a:fld>
            <a:endParaRPr lang="en-US"/>
          </a:p>
        </p:txBody>
      </p:sp>
    </p:spTree>
    <p:extLst>
      <p:ext uri="{BB962C8B-B14F-4D97-AF65-F5344CB8AC3E}">
        <p14:creationId xmlns:p14="http://schemas.microsoft.com/office/powerpoint/2010/main" val="234068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679" y="433508"/>
            <a:ext cx="11125199" cy="638955"/>
          </a:xfrm>
        </p:spPr>
        <p:txBody>
          <a:bodyPr>
            <a:noAutofit/>
          </a:bodyPr>
          <a:lstStyle/>
          <a:p>
            <a:pPr algn="ctr"/>
            <a:r>
              <a:rPr lang="en-US" sz="4400" b="1" dirty="0" smtClean="0"/>
              <a:t>What Makes an Organization Data-Driven?</a:t>
            </a:r>
            <a:endParaRPr lang="en-US" sz="4400" b="1" dirty="0"/>
          </a:p>
        </p:txBody>
      </p:sp>
      <p:sp>
        <p:nvSpPr>
          <p:cNvPr id="4" name="Slide Number Placeholder 3"/>
          <p:cNvSpPr>
            <a:spLocks noGrp="1"/>
          </p:cNvSpPr>
          <p:nvPr>
            <p:ph type="sldNum" sz="quarter" idx="12"/>
          </p:nvPr>
        </p:nvSpPr>
        <p:spPr/>
        <p:txBody>
          <a:bodyPr/>
          <a:lstStyle/>
          <a:p>
            <a:fld id="{2A013F82-EE5E-44EE-A61D-E31C6657F26F}" type="slidenum">
              <a:rPr lang="en-US" smtClean="0"/>
              <a:t>54</a:t>
            </a:fld>
            <a:endParaRPr lang="en-US"/>
          </a:p>
        </p:txBody>
      </p:sp>
      <p:grpSp>
        <p:nvGrpSpPr>
          <p:cNvPr id="3" name="Group 2"/>
          <p:cNvGrpSpPr/>
          <p:nvPr/>
        </p:nvGrpSpPr>
        <p:grpSpPr>
          <a:xfrm>
            <a:off x="506343" y="1300489"/>
            <a:ext cx="4540038" cy="2767366"/>
            <a:chOff x="869736" y="1230186"/>
            <a:chExt cx="4540038" cy="2767366"/>
          </a:xfrm>
        </p:grpSpPr>
        <p:pic>
          <p:nvPicPr>
            <p:cNvPr id="5" name="Picture 4"/>
            <p:cNvPicPr>
              <a:picLocks noChangeAspect="1"/>
            </p:cNvPicPr>
            <p:nvPr/>
          </p:nvPicPr>
          <p:blipFill>
            <a:blip r:embed="rId2"/>
            <a:stretch>
              <a:fillRect/>
            </a:stretch>
          </p:blipFill>
          <p:spPr>
            <a:xfrm>
              <a:off x="869736" y="1230186"/>
              <a:ext cx="4540038" cy="2295525"/>
            </a:xfrm>
            <a:prstGeom prst="rect">
              <a:avLst/>
            </a:prstGeom>
          </p:spPr>
        </p:pic>
        <p:sp>
          <p:nvSpPr>
            <p:cNvPr id="6" name="Rectangle 5"/>
            <p:cNvSpPr/>
            <p:nvPr/>
          </p:nvSpPr>
          <p:spPr>
            <a:xfrm>
              <a:off x="1220067" y="3474332"/>
              <a:ext cx="3518912" cy="523220"/>
            </a:xfrm>
            <a:prstGeom prst="rect">
              <a:avLst/>
            </a:prstGeom>
          </p:spPr>
          <p:txBody>
            <a:bodyPr wrap="none">
              <a:spAutoFit/>
            </a:bodyPr>
            <a:lstStyle/>
            <a:p>
              <a:r>
                <a:rPr lang="en-US" sz="2800" dirty="0"/>
                <a:t>Having lots of </a:t>
              </a:r>
              <a:r>
                <a:rPr lang="en-US" sz="2800" dirty="0" smtClean="0"/>
                <a:t>reports?</a:t>
              </a:r>
              <a:endParaRPr lang="en-US" sz="2800" dirty="0"/>
            </a:p>
          </p:txBody>
        </p:sp>
      </p:grpSp>
      <p:sp>
        <p:nvSpPr>
          <p:cNvPr id="7" name="Rectangle 6"/>
          <p:cNvSpPr/>
          <p:nvPr/>
        </p:nvSpPr>
        <p:spPr>
          <a:xfrm>
            <a:off x="4850406" y="6525690"/>
            <a:ext cx="5866927" cy="369332"/>
          </a:xfrm>
          <a:prstGeom prst="rect">
            <a:avLst/>
          </a:prstGeom>
        </p:spPr>
        <p:txBody>
          <a:bodyPr wrap="none">
            <a:spAutoFit/>
          </a:bodyPr>
          <a:lstStyle/>
          <a:p>
            <a:r>
              <a:rPr lang="en-US" dirty="0"/>
              <a:t>Source: Carl Anderson, Creating a Data-Driven Organization</a:t>
            </a:r>
          </a:p>
        </p:txBody>
      </p:sp>
      <p:grpSp>
        <p:nvGrpSpPr>
          <p:cNvPr id="12" name="Group 11"/>
          <p:cNvGrpSpPr/>
          <p:nvPr/>
        </p:nvGrpSpPr>
        <p:grpSpPr>
          <a:xfrm>
            <a:off x="5371739" y="1236465"/>
            <a:ext cx="4456472" cy="2883049"/>
            <a:chOff x="6780212" y="1324235"/>
            <a:chExt cx="4456472" cy="2883049"/>
          </a:xfrm>
        </p:grpSpPr>
        <p:pic>
          <p:nvPicPr>
            <p:cNvPr id="8" name="Picture 7"/>
            <p:cNvPicPr>
              <a:picLocks noChangeAspect="1"/>
            </p:cNvPicPr>
            <p:nvPr/>
          </p:nvPicPr>
          <p:blipFill>
            <a:blip r:embed="rId3"/>
            <a:stretch>
              <a:fillRect/>
            </a:stretch>
          </p:blipFill>
          <p:spPr>
            <a:xfrm>
              <a:off x="6780212" y="1324235"/>
              <a:ext cx="4456472" cy="2386142"/>
            </a:xfrm>
            <a:prstGeom prst="rect">
              <a:avLst/>
            </a:prstGeom>
          </p:spPr>
        </p:pic>
        <p:sp>
          <p:nvSpPr>
            <p:cNvPr id="9" name="Rectangle 8"/>
            <p:cNvSpPr/>
            <p:nvPr/>
          </p:nvSpPr>
          <p:spPr>
            <a:xfrm>
              <a:off x="7370018" y="3684064"/>
              <a:ext cx="3276859" cy="523220"/>
            </a:xfrm>
            <a:prstGeom prst="rect">
              <a:avLst/>
            </a:prstGeom>
          </p:spPr>
          <p:txBody>
            <a:bodyPr wrap="none">
              <a:spAutoFit/>
            </a:bodyPr>
            <a:lstStyle/>
            <a:p>
              <a:pPr lvl="0"/>
              <a:r>
                <a:rPr lang="en-US" sz="2800" dirty="0">
                  <a:solidFill>
                    <a:prstClr val="white"/>
                  </a:solidFill>
                </a:rPr>
                <a:t>Having lots of </a:t>
              </a:r>
              <a:r>
                <a:rPr lang="en-US" sz="2800" dirty="0" smtClean="0">
                  <a:solidFill>
                    <a:prstClr val="white"/>
                  </a:solidFill>
                </a:rPr>
                <a:t>alerts</a:t>
              </a:r>
              <a:r>
                <a:rPr lang="en-US" sz="2800" dirty="0">
                  <a:solidFill>
                    <a:prstClr val="white"/>
                  </a:solidFill>
                </a:rPr>
                <a:t>?</a:t>
              </a:r>
            </a:p>
          </p:txBody>
        </p:sp>
      </p:grpSp>
      <p:grpSp>
        <p:nvGrpSpPr>
          <p:cNvPr id="13" name="Group 12"/>
          <p:cNvGrpSpPr/>
          <p:nvPr/>
        </p:nvGrpSpPr>
        <p:grpSpPr>
          <a:xfrm>
            <a:off x="303212" y="4209560"/>
            <a:ext cx="8438771" cy="2209800"/>
            <a:chOff x="869736" y="4253445"/>
            <a:chExt cx="8438771" cy="2209800"/>
          </a:xfrm>
        </p:grpSpPr>
        <p:pic>
          <p:nvPicPr>
            <p:cNvPr id="10" name="Picture 9"/>
            <p:cNvPicPr>
              <a:picLocks noChangeAspect="1"/>
            </p:cNvPicPr>
            <p:nvPr/>
          </p:nvPicPr>
          <p:blipFill>
            <a:blip r:embed="rId4"/>
            <a:stretch>
              <a:fillRect/>
            </a:stretch>
          </p:blipFill>
          <p:spPr>
            <a:xfrm>
              <a:off x="869736" y="4253445"/>
              <a:ext cx="4219575" cy="2209800"/>
            </a:xfrm>
            <a:prstGeom prst="rect">
              <a:avLst/>
            </a:prstGeom>
          </p:spPr>
        </p:pic>
        <p:sp>
          <p:nvSpPr>
            <p:cNvPr id="11" name="Rectangle 10"/>
            <p:cNvSpPr/>
            <p:nvPr/>
          </p:nvSpPr>
          <p:spPr>
            <a:xfrm>
              <a:off x="5137172" y="5104877"/>
              <a:ext cx="4171335" cy="523220"/>
            </a:xfrm>
            <a:prstGeom prst="rect">
              <a:avLst/>
            </a:prstGeom>
          </p:spPr>
          <p:txBody>
            <a:bodyPr wrap="none">
              <a:spAutoFit/>
            </a:bodyPr>
            <a:lstStyle/>
            <a:p>
              <a:pPr lvl="0"/>
              <a:r>
                <a:rPr lang="en-US" sz="2800" dirty="0">
                  <a:solidFill>
                    <a:prstClr val="white"/>
                  </a:solidFill>
                </a:rPr>
                <a:t>Having lots of </a:t>
              </a:r>
              <a:r>
                <a:rPr lang="en-US" sz="2800" dirty="0" smtClean="0">
                  <a:solidFill>
                    <a:prstClr val="white"/>
                  </a:solidFill>
                </a:rPr>
                <a:t>dashboards</a:t>
              </a:r>
              <a:r>
                <a:rPr lang="en-US" sz="2800" dirty="0">
                  <a:solidFill>
                    <a:prstClr val="white"/>
                  </a:solidFill>
                </a:rPr>
                <a:t>?</a:t>
              </a:r>
            </a:p>
          </p:txBody>
        </p:sp>
      </p:grpSp>
      <p:sp>
        <p:nvSpPr>
          <p:cNvPr id="15" name="TextBox 14"/>
          <p:cNvSpPr txBox="1"/>
          <p:nvPr/>
        </p:nvSpPr>
        <p:spPr>
          <a:xfrm>
            <a:off x="9066212" y="4115959"/>
            <a:ext cx="2799608" cy="1938992"/>
          </a:xfrm>
          <a:prstGeom prst="rect">
            <a:avLst/>
          </a:prstGeom>
          <a:solidFill>
            <a:schemeClr val="bg1">
              <a:lumMod val="85000"/>
              <a:lumOff val="15000"/>
            </a:schemeClr>
          </a:solidFill>
        </p:spPr>
        <p:txBody>
          <a:bodyPr wrap="square" rtlCol="0">
            <a:spAutoFit/>
          </a:bodyPr>
          <a:lstStyle/>
          <a:p>
            <a:r>
              <a:rPr lang="en-US" sz="2400" dirty="0" smtClean="0"/>
              <a:t>Necessary but not sufficient.</a:t>
            </a:r>
          </a:p>
          <a:p>
            <a:r>
              <a:rPr lang="en-US" sz="2400" dirty="0" smtClean="0"/>
              <a:t>Need causal explanation (why Q),</a:t>
            </a:r>
          </a:p>
          <a:p>
            <a:r>
              <a:rPr lang="en-US" sz="2400" dirty="0" smtClean="0"/>
              <a:t>Need analysis.</a:t>
            </a:r>
            <a:endParaRPr lang="en-US" sz="2400" dirty="0"/>
          </a:p>
        </p:txBody>
      </p:sp>
    </p:spTree>
    <p:extLst>
      <p:ext uri="{BB962C8B-B14F-4D97-AF65-F5344CB8AC3E}">
        <p14:creationId xmlns:p14="http://schemas.microsoft.com/office/powerpoint/2010/main" val="230022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04800"/>
            <a:ext cx="9144001" cy="609600"/>
          </a:xfrm>
        </p:spPr>
        <p:txBody>
          <a:bodyPr>
            <a:normAutofit fontScale="90000"/>
          </a:bodyPr>
          <a:lstStyle/>
          <a:p>
            <a:pPr algn="ctr"/>
            <a:r>
              <a:rPr lang="en-US" sz="4400" b="1" dirty="0" smtClean="0"/>
              <a:t>From Reporting , Alerting to Analysis</a:t>
            </a:r>
            <a:endParaRPr lang="en-US" sz="4400" b="1" dirty="0"/>
          </a:p>
        </p:txBody>
      </p:sp>
      <p:sp>
        <p:nvSpPr>
          <p:cNvPr id="4" name="Slide Number Placeholder 3"/>
          <p:cNvSpPr>
            <a:spLocks noGrp="1"/>
          </p:cNvSpPr>
          <p:nvPr>
            <p:ph type="sldNum" sz="quarter" idx="12"/>
          </p:nvPr>
        </p:nvSpPr>
        <p:spPr/>
        <p:txBody>
          <a:bodyPr/>
          <a:lstStyle/>
          <a:p>
            <a:fld id="{2A013F82-EE5E-44EE-A61D-E31C6657F26F}" type="slidenum">
              <a:rPr lang="en-US" smtClean="0"/>
              <a:t>55</a:t>
            </a:fld>
            <a:endParaRPr lang="en-US"/>
          </a:p>
        </p:txBody>
      </p:sp>
      <p:pic>
        <p:nvPicPr>
          <p:cNvPr id="5" name="Picture 4"/>
          <p:cNvPicPr>
            <a:picLocks noChangeAspect="1"/>
          </p:cNvPicPr>
          <p:nvPr/>
        </p:nvPicPr>
        <p:blipFill>
          <a:blip r:embed="rId2"/>
          <a:stretch>
            <a:fillRect/>
          </a:stretch>
        </p:blipFill>
        <p:spPr>
          <a:xfrm>
            <a:off x="1828746" y="1066800"/>
            <a:ext cx="8382000" cy="4708712"/>
          </a:xfrm>
          <a:prstGeom prst="rect">
            <a:avLst/>
          </a:prstGeom>
        </p:spPr>
      </p:pic>
      <p:sp>
        <p:nvSpPr>
          <p:cNvPr id="6" name="Rectangle 5"/>
          <p:cNvSpPr/>
          <p:nvPr/>
        </p:nvSpPr>
        <p:spPr>
          <a:xfrm>
            <a:off x="1828746" y="5927912"/>
            <a:ext cx="8686800" cy="646331"/>
          </a:xfrm>
          <a:prstGeom prst="rect">
            <a:avLst/>
          </a:prstGeom>
        </p:spPr>
        <p:txBody>
          <a:bodyPr wrap="square">
            <a:spAutoFit/>
          </a:bodyPr>
          <a:lstStyle/>
          <a:p>
            <a:r>
              <a:rPr lang="en-US" sz="3600" spc="100" dirty="0">
                <a:solidFill>
                  <a:prstClr val="white"/>
                </a:solidFill>
                <a:ea typeface="+mj-ea"/>
                <a:cs typeface="+mj-cs"/>
              </a:rPr>
              <a:t>To be data driven – must have analytics</a:t>
            </a:r>
            <a:endParaRPr lang="en-US" dirty="0"/>
          </a:p>
        </p:txBody>
      </p:sp>
    </p:spTree>
    <p:extLst>
      <p:ext uri="{BB962C8B-B14F-4D97-AF65-F5344CB8AC3E}">
        <p14:creationId xmlns:p14="http://schemas.microsoft.com/office/powerpoint/2010/main" val="191076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800"/>
            <a:ext cx="10287002" cy="685800"/>
          </a:xfrm>
        </p:spPr>
        <p:txBody>
          <a:bodyPr>
            <a:normAutofit fontScale="90000"/>
          </a:bodyPr>
          <a:lstStyle/>
          <a:p>
            <a:r>
              <a:rPr lang="en-US" sz="4400" b="1" dirty="0" smtClean="0"/>
              <a:t>Framework for Understanding Analytics</a:t>
            </a:r>
            <a:endParaRPr lang="en-US" sz="4400" b="1" dirty="0"/>
          </a:p>
        </p:txBody>
      </p:sp>
      <p:sp>
        <p:nvSpPr>
          <p:cNvPr id="4" name="Slide Number Placeholder 3"/>
          <p:cNvSpPr>
            <a:spLocks noGrp="1"/>
          </p:cNvSpPr>
          <p:nvPr>
            <p:ph type="sldNum" sz="quarter" idx="12"/>
          </p:nvPr>
        </p:nvSpPr>
        <p:spPr/>
        <p:txBody>
          <a:bodyPr/>
          <a:lstStyle/>
          <a:p>
            <a:fld id="{2A013F82-EE5E-44EE-A61D-E31C6657F26F}" type="slidenum">
              <a:rPr lang="en-US" smtClean="0"/>
              <a:t>56</a:t>
            </a:fld>
            <a:endParaRPr lang="en-US"/>
          </a:p>
        </p:txBody>
      </p:sp>
      <p:pic>
        <p:nvPicPr>
          <p:cNvPr id="5" name="Picture 4"/>
          <p:cNvPicPr>
            <a:picLocks noChangeAspect="1"/>
          </p:cNvPicPr>
          <p:nvPr/>
        </p:nvPicPr>
        <p:blipFill>
          <a:blip r:embed="rId2"/>
          <a:stretch>
            <a:fillRect/>
          </a:stretch>
        </p:blipFill>
        <p:spPr>
          <a:xfrm>
            <a:off x="1979612" y="1295400"/>
            <a:ext cx="8026629" cy="3729038"/>
          </a:xfrm>
          <a:prstGeom prst="rect">
            <a:avLst/>
          </a:prstGeom>
        </p:spPr>
      </p:pic>
      <p:sp>
        <p:nvSpPr>
          <p:cNvPr id="7" name="Rectangle 6"/>
          <p:cNvSpPr/>
          <p:nvPr/>
        </p:nvSpPr>
        <p:spPr>
          <a:xfrm>
            <a:off x="646112" y="5283152"/>
            <a:ext cx="10515600" cy="1200329"/>
          </a:xfrm>
          <a:prstGeom prst="rect">
            <a:avLst/>
          </a:prstGeom>
        </p:spPr>
        <p:txBody>
          <a:bodyPr wrap="square">
            <a:spAutoFit/>
          </a:bodyPr>
          <a:lstStyle/>
          <a:p>
            <a:r>
              <a:rPr lang="en-US" sz="2400" dirty="0"/>
              <a:t>Only by understanding why </a:t>
            </a:r>
            <a:r>
              <a:rPr lang="en-US" sz="2400" dirty="0" smtClean="0"/>
              <a:t>something happened you can formulate </a:t>
            </a:r>
            <a:r>
              <a:rPr lang="en-US" sz="2400" dirty="0"/>
              <a:t>a plan or set of </a:t>
            </a:r>
            <a:r>
              <a:rPr lang="en-US" sz="2400" dirty="0" smtClean="0"/>
              <a:t>recommendations (</a:t>
            </a:r>
            <a:r>
              <a:rPr lang="en-US" sz="2400" dirty="0"/>
              <a:t>E). </a:t>
            </a:r>
            <a:endParaRPr lang="en-US" sz="2400" dirty="0" smtClean="0"/>
          </a:p>
          <a:p>
            <a:r>
              <a:rPr lang="en-US" sz="2400" dirty="0" smtClean="0"/>
              <a:t>E</a:t>
            </a:r>
            <a:r>
              <a:rPr lang="en-US" sz="2400" dirty="0"/>
              <a:t>) and F) are truly data-driven but if and only if the </a:t>
            </a:r>
            <a:r>
              <a:rPr lang="en-US" sz="2400" dirty="0" smtClean="0"/>
              <a:t>information is </a:t>
            </a:r>
            <a:r>
              <a:rPr lang="en-US" sz="2400" dirty="0"/>
              <a:t>acted upon</a:t>
            </a:r>
          </a:p>
        </p:txBody>
      </p:sp>
    </p:spTree>
    <p:extLst>
      <p:ext uri="{BB962C8B-B14F-4D97-AF65-F5344CB8AC3E}">
        <p14:creationId xmlns:p14="http://schemas.microsoft.com/office/powerpoint/2010/main" val="141056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17612" y="593751"/>
            <a:ext cx="9144001" cy="685800"/>
          </a:xfrm>
        </p:spPr>
        <p:txBody>
          <a:bodyPr>
            <a:normAutofit fontScale="90000"/>
          </a:bodyPr>
          <a:lstStyle/>
          <a:p>
            <a:pPr algn="ctr"/>
            <a:r>
              <a:rPr lang="en-US" sz="4400" b="1" dirty="0" smtClean="0"/>
              <a:t>Analytics Value Chain</a:t>
            </a:r>
            <a:endParaRPr lang="en-US" sz="4400" b="1" dirty="0"/>
          </a:p>
        </p:txBody>
      </p:sp>
      <p:sp>
        <p:nvSpPr>
          <p:cNvPr id="4" name="Slide Number Placeholder 3"/>
          <p:cNvSpPr>
            <a:spLocks noGrp="1"/>
          </p:cNvSpPr>
          <p:nvPr>
            <p:ph type="sldNum" sz="quarter" idx="12"/>
          </p:nvPr>
        </p:nvSpPr>
        <p:spPr/>
        <p:txBody>
          <a:bodyPr/>
          <a:lstStyle/>
          <a:p>
            <a:fld id="{2A013F82-EE5E-44EE-A61D-E31C6657F26F}" type="slidenum">
              <a:rPr lang="en-US" smtClean="0"/>
              <a:t>57</a:t>
            </a:fld>
            <a:endParaRPr lang="en-US"/>
          </a:p>
        </p:txBody>
      </p:sp>
      <p:pic>
        <p:nvPicPr>
          <p:cNvPr id="5" name="Picture 4"/>
          <p:cNvPicPr>
            <a:picLocks noChangeAspect="1"/>
          </p:cNvPicPr>
          <p:nvPr/>
        </p:nvPicPr>
        <p:blipFill>
          <a:blip r:embed="rId2"/>
          <a:stretch>
            <a:fillRect/>
          </a:stretch>
        </p:blipFill>
        <p:spPr>
          <a:xfrm>
            <a:off x="531812" y="1752600"/>
            <a:ext cx="11047412" cy="3026991"/>
          </a:xfrm>
          <a:prstGeom prst="rect">
            <a:avLst/>
          </a:prstGeom>
        </p:spPr>
      </p:pic>
    </p:spTree>
    <p:extLst>
      <p:ext uri="{BB962C8B-B14F-4D97-AF65-F5344CB8AC3E}">
        <p14:creationId xmlns:p14="http://schemas.microsoft.com/office/powerpoint/2010/main" val="235505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5813" y="152400"/>
            <a:ext cx="9144001" cy="685800"/>
          </a:xfrm>
        </p:spPr>
        <p:txBody>
          <a:bodyPr>
            <a:normAutofit/>
          </a:bodyPr>
          <a:lstStyle/>
          <a:p>
            <a:pPr algn="ctr"/>
            <a:r>
              <a:rPr lang="en-US" b="1" dirty="0" smtClean="0"/>
              <a:t>Analytics Maturity</a:t>
            </a:r>
            <a:endParaRPr lang="en-US" b="1" dirty="0"/>
          </a:p>
        </p:txBody>
      </p:sp>
      <p:sp>
        <p:nvSpPr>
          <p:cNvPr id="3" name="Slide Number Placeholder 2"/>
          <p:cNvSpPr>
            <a:spLocks noGrp="1"/>
          </p:cNvSpPr>
          <p:nvPr>
            <p:ph type="sldNum" sz="quarter" idx="12"/>
          </p:nvPr>
        </p:nvSpPr>
        <p:spPr/>
        <p:txBody>
          <a:bodyPr/>
          <a:lstStyle/>
          <a:p>
            <a:fld id="{2A013F82-EE5E-44EE-A61D-E31C6657F26F}" type="slidenum">
              <a:rPr lang="en-US" smtClean="0"/>
              <a:t>58</a:t>
            </a:fld>
            <a:endParaRPr lang="en-US"/>
          </a:p>
        </p:txBody>
      </p:sp>
      <p:pic>
        <p:nvPicPr>
          <p:cNvPr id="4" name="Picture 3"/>
          <p:cNvPicPr>
            <a:picLocks noChangeAspect="1"/>
          </p:cNvPicPr>
          <p:nvPr/>
        </p:nvPicPr>
        <p:blipFill>
          <a:blip r:embed="rId2"/>
          <a:stretch>
            <a:fillRect/>
          </a:stretch>
        </p:blipFill>
        <p:spPr>
          <a:xfrm>
            <a:off x="1946792" y="838200"/>
            <a:ext cx="7881419" cy="5778568"/>
          </a:xfrm>
          <a:prstGeom prst="rect">
            <a:avLst/>
          </a:prstGeom>
        </p:spPr>
      </p:pic>
      <p:sp>
        <p:nvSpPr>
          <p:cNvPr id="5" name="Rectangle 4"/>
          <p:cNvSpPr/>
          <p:nvPr/>
        </p:nvSpPr>
        <p:spPr>
          <a:xfrm>
            <a:off x="8532812" y="5261903"/>
            <a:ext cx="806631"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BI</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a:off x="8400563" y="1828800"/>
            <a:ext cx="1071127" cy="923330"/>
          </a:xfrm>
          <a:prstGeom prst="rect">
            <a:avLst/>
          </a:prstGeom>
          <a:noFill/>
        </p:spPr>
        <p:txBody>
          <a:bodyPr wrap="none" lIns="91440" tIns="45720" rIns="91440" bIns="45720">
            <a:spAutoFit/>
          </a:bodyPr>
          <a:lstStyle/>
          <a:p>
            <a:pPr algn="ctr"/>
            <a:r>
              <a:rPr lang="en-US" sz="5400" b="1" cap="none" spc="0" smtClean="0">
                <a:ln w="9525">
                  <a:solidFill>
                    <a:schemeClr val="bg1"/>
                  </a:solidFill>
                  <a:prstDash val="solid"/>
                </a:ln>
                <a:solidFill>
                  <a:schemeClr val="tx1"/>
                </a:solidFill>
                <a:effectLst>
                  <a:outerShdw blurRad="12700" dist="38100" dir="2700000" algn="tl" rotWithShape="0">
                    <a:schemeClr val="bg1">
                      <a:lumMod val="50000"/>
                    </a:schemeClr>
                  </a:outerShdw>
                </a:effectLst>
              </a:rPr>
              <a:t>BA</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0455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59</a:t>
            </a:fld>
            <a:endParaRPr lang="en-US"/>
          </a:p>
        </p:txBody>
      </p:sp>
      <p:pic>
        <p:nvPicPr>
          <p:cNvPr id="4" name="Picture 3"/>
          <p:cNvPicPr>
            <a:picLocks noChangeAspect="1"/>
          </p:cNvPicPr>
          <p:nvPr/>
        </p:nvPicPr>
        <p:blipFill>
          <a:blip r:embed="rId2"/>
          <a:stretch>
            <a:fillRect/>
          </a:stretch>
        </p:blipFill>
        <p:spPr>
          <a:xfrm>
            <a:off x="303212" y="304801"/>
            <a:ext cx="4114800" cy="3277274"/>
          </a:xfrm>
          <a:prstGeom prst="rect">
            <a:avLst/>
          </a:prstGeom>
        </p:spPr>
      </p:pic>
      <p:pic>
        <p:nvPicPr>
          <p:cNvPr id="5" name="Picture 4"/>
          <p:cNvPicPr>
            <a:picLocks noChangeAspect="1"/>
          </p:cNvPicPr>
          <p:nvPr/>
        </p:nvPicPr>
        <p:blipFill>
          <a:blip r:embed="rId3"/>
          <a:stretch>
            <a:fillRect/>
          </a:stretch>
        </p:blipFill>
        <p:spPr>
          <a:xfrm>
            <a:off x="357724" y="3919522"/>
            <a:ext cx="4060288" cy="2743438"/>
          </a:xfrm>
          <a:prstGeom prst="rect">
            <a:avLst/>
          </a:prstGeom>
        </p:spPr>
      </p:pic>
      <p:pic>
        <p:nvPicPr>
          <p:cNvPr id="6" name="Picture 5"/>
          <p:cNvPicPr>
            <a:picLocks noChangeAspect="1"/>
          </p:cNvPicPr>
          <p:nvPr/>
        </p:nvPicPr>
        <p:blipFill>
          <a:blip r:embed="rId4"/>
          <a:stretch>
            <a:fillRect/>
          </a:stretch>
        </p:blipFill>
        <p:spPr>
          <a:xfrm>
            <a:off x="5815134" y="304801"/>
            <a:ext cx="5689477" cy="2145978"/>
          </a:xfrm>
          <a:prstGeom prst="rect">
            <a:avLst/>
          </a:prstGeom>
        </p:spPr>
      </p:pic>
      <p:pic>
        <p:nvPicPr>
          <p:cNvPr id="7" name="Picture 6"/>
          <p:cNvPicPr>
            <a:picLocks noChangeAspect="1"/>
          </p:cNvPicPr>
          <p:nvPr/>
        </p:nvPicPr>
        <p:blipFill>
          <a:blip r:embed="rId5"/>
          <a:stretch>
            <a:fillRect/>
          </a:stretch>
        </p:blipFill>
        <p:spPr>
          <a:xfrm>
            <a:off x="7615171" y="2133600"/>
            <a:ext cx="4426080" cy="2139881"/>
          </a:xfrm>
          <a:prstGeom prst="rect">
            <a:avLst/>
          </a:prstGeom>
        </p:spPr>
      </p:pic>
      <p:pic>
        <p:nvPicPr>
          <p:cNvPr id="8" name="Picture 7"/>
          <p:cNvPicPr>
            <a:picLocks noChangeAspect="1"/>
          </p:cNvPicPr>
          <p:nvPr/>
        </p:nvPicPr>
        <p:blipFill>
          <a:blip r:embed="rId6"/>
          <a:stretch>
            <a:fillRect/>
          </a:stretch>
        </p:blipFill>
        <p:spPr>
          <a:xfrm>
            <a:off x="6018212" y="4748824"/>
            <a:ext cx="5403547" cy="1558871"/>
          </a:xfrm>
          <a:prstGeom prst="rect">
            <a:avLst/>
          </a:prstGeom>
        </p:spPr>
      </p:pic>
      <p:sp>
        <p:nvSpPr>
          <p:cNvPr id="9" name="Rectangle 8"/>
          <p:cNvSpPr/>
          <p:nvPr/>
        </p:nvSpPr>
        <p:spPr>
          <a:xfrm>
            <a:off x="6078606" y="6307696"/>
            <a:ext cx="4168705" cy="369332"/>
          </a:xfrm>
          <a:prstGeom prst="rect">
            <a:avLst/>
          </a:prstGeom>
        </p:spPr>
        <p:txBody>
          <a:bodyPr wrap="none">
            <a:spAutoFit/>
          </a:bodyPr>
          <a:lstStyle/>
          <a:p>
            <a:r>
              <a:rPr lang="en-US" dirty="0"/>
              <a:t>Four Predominant Information Categories</a:t>
            </a:r>
          </a:p>
        </p:txBody>
      </p:sp>
      <p:pic>
        <p:nvPicPr>
          <p:cNvPr id="10" name="Picture 9"/>
          <p:cNvPicPr>
            <a:picLocks noChangeAspect="1"/>
          </p:cNvPicPr>
          <p:nvPr/>
        </p:nvPicPr>
        <p:blipFill>
          <a:blip r:embed="rId7"/>
          <a:stretch>
            <a:fillRect/>
          </a:stretch>
        </p:blipFill>
        <p:spPr>
          <a:xfrm>
            <a:off x="4221813" y="4748824"/>
            <a:ext cx="1377815" cy="640135"/>
          </a:xfrm>
          <a:prstGeom prst="rect">
            <a:avLst/>
          </a:prstGeom>
        </p:spPr>
      </p:pic>
      <p:pic>
        <p:nvPicPr>
          <p:cNvPr id="11" name="Picture 10"/>
          <p:cNvPicPr>
            <a:picLocks noChangeAspect="1"/>
          </p:cNvPicPr>
          <p:nvPr/>
        </p:nvPicPr>
        <p:blipFill>
          <a:blip r:embed="rId8"/>
          <a:stretch>
            <a:fillRect/>
          </a:stretch>
        </p:blipFill>
        <p:spPr>
          <a:xfrm>
            <a:off x="3099402" y="5488641"/>
            <a:ext cx="1944793" cy="475529"/>
          </a:xfrm>
          <a:prstGeom prst="rect">
            <a:avLst/>
          </a:prstGeom>
        </p:spPr>
      </p:pic>
      <p:pic>
        <p:nvPicPr>
          <p:cNvPr id="12" name="Picture 11"/>
          <p:cNvPicPr>
            <a:picLocks noChangeAspect="1"/>
          </p:cNvPicPr>
          <p:nvPr/>
        </p:nvPicPr>
        <p:blipFill>
          <a:blip r:embed="rId9"/>
          <a:stretch>
            <a:fillRect/>
          </a:stretch>
        </p:blipFill>
        <p:spPr>
          <a:xfrm>
            <a:off x="1947159" y="5964170"/>
            <a:ext cx="2712955" cy="304826"/>
          </a:xfrm>
          <a:prstGeom prst="rect">
            <a:avLst/>
          </a:prstGeom>
        </p:spPr>
      </p:pic>
    </p:spTree>
    <p:extLst>
      <p:ext uri="{BB962C8B-B14F-4D97-AF65-F5344CB8AC3E}">
        <p14:creationId xmlns:p14="http://schemas.microsoft.com/office/powerpoint/2010/main" val="195283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en-US" smtClean="0"/>
              <a:t>6</a:t>
            </a:fld>
            <a:endParaRPr lang="en-US"/>
          </a:p>
        </p:txBody>
      </p:sp>
      <p:pic>
        <p:nvPicPr>
          <p:cNvPr id="3" name="Picture 2"/>
          <p:cNvPicPr>
            <a:picLocks noChangeAspect="1"/>
          </p:cNvPicPr>
          <p:nvPr/>
        </p:nvPicPr>
        <p:blipFill>
          <a:blip r:embed="rId2"/>
          <a:stretch>
            <a:fillRect/>
          </a:stretch>
        </p:blipFill>
        <p:spPr>
          <a:xfrm>
            <a:off x="991201" y="685800"/>
            <a:ext cx="10132411" cy="5446615"/>
          </a:xfrm>
          <a:prstGeom prst="rect">
            <a:avLst/>
          </a:prstGeom>
        </p:spPr>
      </p:pic>
      <p:sp>
        <p:nvSpPr>
          <p:cNvPr id="4" name="Oval 3"/>
          <p:cNvSpPr/>
          <p:nvPr/>
        </p:nvSpPr>
        <p:spPr>
          <a:xfrm>
            <a:off x="8609012" y="457200"/>
            <a:ext cx="26670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87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826" t="9425" r="2992" b="16225"/>
          <a:stretch/>
        </p:blipFill>
        <p:spPr>
          <a:xfrm>
            <a:off x="150812" y="22485"/>
            <a:ext cx="8119672" cy="4953000"/>
          </a:xfrm>
          <a:prstGeom prst="rect">
            <a:avLst/>
          </a:prstGeom>
        </p:spPr>
      </p:pic>
      <p:sp>
        <p:nvSpPr>
          <p:cNvPr id="2" name="Slide Number Placeholder 1"/>
          <p:cNvSpPr>
            <a:spLocks noGrp="1"/>
          </p:cNvSpPr>
          <p:nvPr>
            <p:ph type="sldNum" sz="quarter" idx="12"/>
          </p:nvPr>
        </p:nvSpPr>
        <p:spPr/>
        <p:txBody>
          <a:bodyPr/>
          <a:lstStyle/>
          <a:p>
            <a:fld id="{2A013F82-EE5E-44EE-A61D-E31C6657F26F}" type="slidenum">
              <a:rPr lang="en-US" smtClean="0"/>
              <a:t>60</a:t>
            </a:fld>
            <a:endParaRPr lang="en-US"/>
          </a:p>
        </p:txBody>
      </p:sp>
      <p:pic>
        <p:nvPicPr>
          <p:cNvPr id="3" name="Picture 2"/>
          <p:cNvPicPr>
            <a:picLocks noChangeAspect="1"/>
          </p:cNvPicPr>
          <p:nvPr/>
        </p:nvPicPr>
        <p:blipFill>
          <a:blip r:embed="rId3"/>
          <a:stretch>
            <a:fillRect/>
          </a:stretch>
        </p:blipFill>
        <p:spPr>
          <a:xfrm>
            <a:off x="7161212" y="889955"/>
            <a:ext cx="4771643" cy="5528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19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61</a:t>
            </a:fld>
            <a:endParaRPr lang="en-US"/>
          </a:p>
        </p:txBody>
      </p:sp>
      <p:pic>
        <p:nvPicPr>
          <p:cNvPr id="4" name="Picture 3"/>
          <p:cNvPicPr>
            <a:picLocks noChangeAspect="1"/>
          </p:cNvPicPr>
          <p:nvPr/>
        </p:nvPicPr>
        <p:blipFill>
          <a:blip r:embed="rId2"/>
          <a:stretch>
            <a:fillRect/>
          </a:stretch>
        </p:blipFill>
        <p:spPr>
          <a:xfrm>
            <a:off x="836612" y="304800"/>
            <a:ext cx="7939924" cy="5943600"/>
          </a:xfrm>
          <a:prstGeom prst="rect">
            <a:avLst/>
          </a:prstGeom>
        </p:spPr>
      </p:pic>
      <p:sp>
        <p:nvSpPr>
          <p:cNvPr id="5" name="Rectangle 4"/>
          <p:cNvSpPr/>
          <p:nvPr/>
        </p:nvSpPr>
        <p:spPr>
          <a:xfrm>
            <a:off x="760412" y="6400800"/>
            <a:ext cx="5406929" cy="369332"/>
          </a:xfrm>
          <a:prstGeom prst="rect">
            <a:avLst/>
          </a:prstGeom>
        </p:spPr>
        <p:txBody>
          <a:bodyPr wrap="none">
            <a:spAutoFit/>
          </a:bodyPr>
          <a:lstStyle/>
          <a:p>
            <a:r>
              <a:rPr lang="en-US" dirty="0"/>
              <a:t>https://www.slideshare.net/CarlAnderson4/ddo-seattle</a:t>
            </a:r>
          </a:p>
        </p:txBody>
      </p:sp>
    </p:spTree>
    <p:extLst>
      <p:ext uri="{BB962C8B-B14F-4D97-AF65-F5344CB8AC3E}">
        <p14:creationId xmlns:p14="http://schemas.microsoft.com/office/powerpoint/2010/main" val="50495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
          <p:cNvSpPr txBox="1">
            <a:spLocks/>
          </p:cNvSpPr>
          <p:nvPr/>
        </p:nvSpPr>
        <p:spPr>
          <a:xfrm>
            <a:off x="2797832" y="799921"/>
            <a:ext cx="3601380" cy="45259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b="1" dirty="0" smtClean="0"/>
              <a:t>Airbus 380</a:t>
            </a:r>
          </a:p>
          <a:p>
            <a:pPr>
              <a:spcBef>
                <a:spcPts val="0"/>
              </a:spcBef>
              <a:defRPr/>
            </a:pPr>
            <a:r>
              <a:rPr lang="en-CA" sz="2800" kern="0" dirty="0" smtClean="0"/>
              <a:t>1 billion line of code</a:t>
            </a:r>
          </a:p>
          <a:p>
            <a:pPr>
              <a:spcBef>
                <a:spcPts val="0"/>
              </a:spcBef>
              <a:defRPr/>
            </a:pPr>
            <a:r>
              <a:rPr lang="en-CA" sz="2800" kern="0" dirty="0" smtClean="0"/>
              <a:t>each engine generate 10 TB every 30 min</a:t>
            </a:r>
          </a:p>
          <a:p>
            <a:pPr>
              <a:spcBef>
                <a:spcPts val="0"/>
              </a:spcBef>
              <a:defRPr/>
            </a:pPr>
            <a:r>
              <a:rPr lang="en-CA" sz="2800" kern="0" dirty="0" smtClean="0"/>
              <a:t>640TB per Flight </a:t>
            </a:r>
          </a:p>
          <a:p>
            <a:pPr marL="0" indent="0">
              <a:buFont typeface="Arial" pitchFamily="34" charset="0"/>
              <a:buNone/>
              <a:defRPr/>
            </a:pPr>
            <a:endParaRPr lang="en-CA" sz="2800" kern="0" dirty="0" smtClean="0"/>
          </a:p>
          <a:p>
            <a:pPr marL="0" indent="0">
              <a:buFont typeface="Arial" pitchFamily="34" charset="0"/>
              <a:buNone/>
            </a:pPr>
            <a:r>
              <a:rPr lang="en-CA" sz="2800" kern="0" dirty="0" smtClean="0"/>
              <a:t>12 TB of data per day </a:t>
            </a:r>
          </a:p>
          <a:p>
            <a:pPr marL="0" indent="0">
              <a:buFont typeface="Arial" pitchFamily="34" charset="0"/>
              <a:buNone/>
            </a:pPr>
            <a:endParaRPr lang="en-CA" sz="2800" kern="0" dirty="0" smtClean="0"/>
          </a:p>
          <a:p>
            <a:pPr marL="0" indent="0">
              <a:buFont typeface="Arial" pitchFamily="34" charset="0"/>
              <a:buNone/>
            </a:pPr>
            <a:r>
              <a:rPr lang="en-CA" sz="2800" kern="0" dirty="0" smtClean="0"/>
              <a:t>    1TB of data everyday</a:t>
            </a:r>
          </a:p>
          <a:p>
            <a:endParaRPr lang="en-CA" sz="2800" kern="0" dirty="0" smtClean="0"/>
          </a:p>
          <a:p>
            <a:pPr marL="0" indent="0">
              <a:buFont typeface="Arial" pitchFamily="34" charset="0"/>
              <a:buNone/>
            </a:pPr>
            <a:endParaRPr lang="en-US" sz="2800" dirty="0"/>
          </a:p>
        </p:txBody>
      </p:sp>
      <p:pic>
        <p:nvPicPr>
          <p:cNvPr id="4" name="Picture 3"/>
          <p:cNvPicPr>
            <a:picLocks noChangeAspect="1"/>
          </p:cNvPicPr>
          <p:nvPr/>
        </p:nvPicPr>
        <p:blipFill>
          <a:blip r:embed="rId2"/>
          <a:stretch>
            <a:fillRect/>
          </a:stretch>
        </p:blipFill>
        <p:spPr>
          <a:xfrm>
            <a:off x="7161212" y="152400"/>
            <a:ext cx="3221850" cy="6533197"/>
          </a:xfrm>
          <a:prstGeom prst="rect">
            <a:avLst/>
          </a:prstGeom>
        </p:spPr>
      </p:pic>
      <p:pic>
        <p:nvPicPr>
          <p:cNvPr id="5" name="Picture 4"/>
          <p:cNvPicPr>
            <a:picLocks noChangeAspect="1"/>
          </p:cNvPicPr>
          <p:nvPr/>
        </p:nvPicPr>
        <p:blipFill>
          <a:blip r:embed="rId3"/>
          <a:stretch>
            <a:fillRect/>
          </a:stretch>
        </p:blipFill>
        <p:spPr>
          <a:xfrm>
            <a:off x="368752" y="1066800"/>
            <a:ext cx="2391150" cy="1347738"/>
          </a:xfrm>
          <a:prstGeom prst="rect">
            <a:avLst/>
          </a:prstGeom>
        </p:spPr>
      </p:pic>
      <p:sp>
        <p:nvSpPr>
          <p:cNvPr id="6" name="Rectangle 5"/>
          <p:cNvSpPr/>
          <p:nvPr/>
        </p:nvSpPr>
        <p:spPr>
          <a:xfrm>
            <a:off x="283455" y="-2345"/>
            <a:ext cx="4631717" cy="769441"/>
          </a:xfrm>
          <a:prstGeom prst="rect">
            <a:avLst/>
          </a:prstGeom>
        </p:spPr>
        <p:txBody>
          <a:bodyPr wrap="none">
            <a:spAutoFit/>
          </a:bodyPr>
          <a:lstStyle/>
          <a:p>
            <a:r>
              <a:rPr lang="en-US" sz="4400" b="1" dirty="0"/>
              <a:t>Data-driven World</a:t>
            </a:r>
          </a:p>
        </p:txBody>
      </p:sp>
      <p:pic>
        <p:nvPicPr>
          <p:cNvPr id="8" name="Picture 7"/>
          <p:cNvPicPr>
            <a:picLocks noChangeAspect="1"/>
          </p:cNvPicPr>
          <p:nvPr/>
        </p:nvPicPr>
        <p:blipFill>
          <a:blip r:embed="rId4"/>
          <a:stretch>
            <a:fillRect/>
          </a:stretch>
        </p:blipFill>
        <p:spPr>
          <a:xfrm>
            <a:off x="1109388" y="3886200"/>
            <a:ext cx="1489925" cy="812687"/>
          </a:xfrm>
          <a:prstGeom prst="rect">
            <a:avLst/>
          </a:prstGeom>
        </p:spPr>
      </p:pic>
      <p:pic>
        <p:nvPicPr>
          <p:cNvPr id="9" name="Picture 8"/>
          <p:cNvPicPr>
            <a:picLocks noChangeAspect="1"/>
          </p:cNvPicPr>
          <p:nvPr/>
        </p:nvPicPr>
        <p:blipFill>
          <a:blip r:embed="rId5"/>
          <a:stretch>
            <a:fillRect/>
          </a:stretch>
        </p:blipFill>
        <p:spPr>
          <a:xfrm>
            <a:off x="1587357" y="4800600"/>
            <a:ext cx="792549" cy="792549"/>
          </a:xfrm>
          <a:prstGeom prst="rect">
            <a:avLst/>
          </a:prstGeom>
        </p:spPr>
      </p:pic>
      <p:sp>
        <p:nvSpPr>
          <p:cNvPr id="10" name="Rectangle 9"/>
          <p:cNvSpPr/>
          <p:nvPr/>
        </p:nvSpPr>
        <p:spPr>
          <a:xfrm>
            <a:off x="421813" y="6019800"/>
            <a:ext cx="6078908" cy="523220"/>
          </a:xfrm>
          <a:prstGeom prst="rect">
            <a:avLst/>
          </a:prstGeom>
        </p:spPr>
        <p:txBody>
          <a:bodyPr wrap="none">
            <a:spAutoFit/>
          </a:bodyPr>
          <a:lstStyle/>
          <a:p>
            <a:r>
              <a:rPr lang="en-US" sz="2800" dirty="0"/>
              <a:t>What we do with these amount of data?</a:t>
            </a:r>
          </a:p>
        </p:txBody>
      </p:sp>
      <p:sp>
        <p:nvSpPr>
          <p:cNvPr id="11" name="Slide Number Placeholder 10"/>
          <p:cNvSpPr>
            <a:spLocks noGrp="1"/>
          </p:cNvSpPr>
          <p:nvPr>
            <p:ph type="sldNum" sz="quarter" idx="12"/>
          </p:nvPr>
        </p:nvSpPr>
        <p:spPr/>
        <p:txBody>
          <a:bodyPr/>
          <a:lstStyle/>
          <a:p>
            <a:fld id="{2A013F82-EE5E-44EE-A61D-E31C6657F26F}" type="slidenum">
              <a:rPr lang="en-US" smtClean="0"/>
              <a:t>62</a:t>
            </a:fld>
            <a:endParaRPr lang="en-US"/>
          </a:p>
        </p:txBody>
      </p:sp>
    </p:spTree>
    <p:extLst>
      <p:ext uri="{BB962C8B-B14F-4D97-AF65-F5344CB8AC3E}">
        <p14:creationId xmlns:p14="http://schemas.microsoft.com/office/powerpoint/2010/main" val="177381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2812" y="152400"/>
            <a:ext cx="9144001" cy="685800"/>
          </a:xfrm>
        </p:spPr>
        <p:txBody>
          <a:bodyPr>
            <a:noAutofit/>
          </a:bodyPr>
          <a:lstStyle/>
          <a:p>
            <a:pPr algn="ctr"/>
            <a:r>
              <a:rPr lang="en-US" sz="4400" b="1" dirty="0" smtClean="0"/>
              <a:t>Data driven culture</a:t>
            </a:r>
            <a:endParaRPr lang="en-US" sz="4400" b="1" dirty="0"/>
          </a:p>
        </p:txBody>
      </p:sp>
      <p:sp>
        <p:nvSpPr>
          <p:cNvPr id="2" name="Slide Number Placeholder 1"/>
          <p:cNvSpPr>
            <a:spLocks noGrp="1"/>
          </p:cNvSpPr>
          <p:nvPr>
            <p:ph type="sldNum" sz="quarter" idx="12"/>
          </p:nvPr>
        </p:nvSpPr>
        <p:spPr/>
        <p:txBody>
          <a:bodyPr/>
          <a:lstStyle/>
          <a:p>
            <a:fld id="{2A013F82-EE5E-44EE-A61D-E31C6657F26F}" type="slidenum">
              <a:rPr lang="en-US" smtClean="0"/>
              <a:t>63</a:t>
            </a:fld>
            <a:endParaRPr lang="en-US"/>
          </a:p>
        </p:txBody>
      </p:sp>
      <p:sp>
        <p:nvSpPr>
          <p:cNvPr id="4" name="Rectangle 3"/>
          <p:cNvSpPr/>
          <p:nvPr/>
        </p:nvSpPr>
        <p:spPr>
          <a:xfrm>
            <a:off x="1970934" y="838200"/>
            <a:ext cx="8299773" cy="523220"/>
          </a:xfrm>
          <a:prstGeom prst="rect">
            <a:avLst/>
          </a:prstGeom>
        </p:spPr>
        <p:txBody>
          <a:bodyPr wrap="none">
            <a:spAutoFit/>
          </a:bodyPr>
          <a:lstStyle/>
          <a:p>
            <a:r>
              <a:rPr lang="en-US" sz="2800" dirty="0"/>
              <a:t>https://www.slideshare.net/CarlAnderson4/ddo-seattle</a:t>
            </a:r>
          </a:p>
        </p:txBody>
      </p:sp>
      <p:pic>
        <p:nvPicPr>
          <p:cNvPr id="5" name="Picture 4"/>
          <p:cNvPicPr>
            <a:picLocks noChangeAspect="1"/>
          </p:cNvPicPr>
          <p:nvPr/>
        </p:nvPicPr>
        <p:blipFill>
          <a:blip r:embed="rId2"/>
          <a:stretch>
            <a:fillRect/>
          </a:stretch>
        </p:blipFill>
        <p:spPr>
          <a:xfrm>
            <a:off x="2970212" y="1496603"/>
            <a:ext cx="6489391" cy="4904197"/>
          </a:xfrm>
          <a:prstGeom prst="rect">
            <a:avLst/>
          </a:prstGeom>
        </p:spPr>
      </p:pic>
      <p:pic>
        <p:nvPicPr>
          <p:cNvPr id="1028" name="Picture 4" descr="Image result for important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70707" y="604183"/>
            <a:ext cx="757237" cy="75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211" y="152400"/>
            <a:ext cx="9144001" cy="990600"/>
          </a:xfrm>
        </p:spPr>
        <p:txBody>
          <a:bodyPr>
            <a:normAutofit/>
          </a:bodyPr>
          <a:lstStyle/>
          <a:p>
            <a:pPr algn="ctr"/>
            <a:r>
              <a:rPr lang="en-US" sz="4800" b="1" dirty="0" smtClean="0"/>
              <a:t>Data Science versus Statistics</a:t>
            </a:r>
            <a:endParaRPr lang="en-US" sz="4800" b="1" dirty="0"/>
          </a:p>
        </p:txBody>
      </p:sp>
      <p:sp>
        <p:nvSpPr>
          <p:cNvPr id="3" name="Content Placeholder 2"/>
          <p:cNvSpPr>
            <a:spLocks noGrp="1"/>
          </p:cNvSpPr>
          <p:nvPr>
            <p:ph idx="1"/>
          </p:nvPr>
        </p:nvSpPr>
        <p:spPr>
          <a:xfrm>
            <a:off x="379412" y="1447800"/>
            <a:ext cx="11277600" cy="5029200"/>
          </a:xfrm>
        </p:spPr>
        <p:txBody>
          <a:bodyPr>
            <a:normAutofit fontScale="92500" lnSpcReduction="10000"/>
          </a:bodyPr>
          <a:lstStyle/>
          <a:p>
            <a:pPr marL="0" indent="0" algn="just">
              <a:buNone/>
            </a:pPr>
            <a:r>
              <a:rPr lang="en-US" sz="2800" dirty="0" smtClean="0"/>
              <a:t>Statistics </a:t>
            </a:r>
            <a:r>
              <a:rPr lang="en-US" sz="2800" dirty="0"/>
              <a:t>traditionally is concerned with </a:t>
            </a:r>
            <a:r>
              <a:rPr lang="en-US" sz="2800" dirty="0" smtClean="0"/>
              <a:t>analyzing </a:t>
            </a:r>
            <a:r>
              <a:rPr lang="en-US" sz="2800" b="1" dirty="0">
                <a:solidFill>
                  <a:schemeClr val="accent3"/>
                </a:solidFill>
              </a:rPr>
              <a:t>primary</a:t>
            </a:r>
            <a:r>
              <a:rPr lang="en-US" sz="2800" dirty="0"/>
              <a:t> (e.g. experimental) </a:t>
            </a:r>
            <a:r>
              <a:rPr lang="en-US" sz="2800" b="1" dirty="0">
                <a:solidFill>
                  <a:schemeClr val="accent3"/>
                </a:solidFill>
              </a:rPr>
              <a:t>data </a:t>
            </a:r>
            <a:r>
              <a:rPr lang="en-US" sz="2800" dirty="0"/>
              <a:t>that have been collected to explain and check the validity of specific existing ideas (hypotheses). </a:t>
            </a:r>
            <a:endParaRPr lang="en-US" sz="2800" dirty="0" smtClean="0"/>
          </a:p>
          <a:p>
            <a:pPr algn="just">
              <a:buFont typeface="Wingdings" panose="05000000000000000000" pitchFamily="2" charset="2"/>
              <a:buChar char="ü"/>
            </a:pPr>
            <a:r>
              <a:rPr lang="en-US" sz="2800" dirty="0" smtClean="0"/>
              <a:t>Primary </a:t>
            </a:r>
            <a:r>
              <a:rPr lang="en-US" sz="2800" dirty="0"/>
              <a:t>data analysis or top-down (</a:t>
            </a:r>
            <a:r>
              <a:rPr lang="en-US" sz="2800" b="1" dirty="0"/>
              <a:t>explanatory and confirmatory</a:t>
            </a:r>
            <a:r>
              <a:rPr lang="en-US" sz="2800" dirty="0"/>
              <a:t>) analysis</a:t>
            </a:r>
            <a:r>
              <a:rPr lang="en-US" sz="2800" dirty="0" smtClean="0"/>
              <a:t>.</a:t>
            </a:r>
          </a:p>
          <a:p>
            <a:pPr algn="just">
              <a:buFont typeface="Wingdings" panose="05000000000000000000" pitchFamily="2" charset="2"/>
              <a:buChar char="ü"/>
            </a:pPr>
            <a:r>
              <a:rPr lang="en-US" sz="2800" dirty="0" smtClean="0"/>
              <a:t> </a:t>
            </a:r>
            <a:r>
              <a:rPr lang="en-US" sz="2800" dirty="0"/>
              <a:t>‘</a:t>
            </a:r>
            <a:r>
              <a:rPr lang="en-US" sz="2800" b="1" dirty="0">
                <a:solidFill>
                  <a:schemeClr val="accent3"/>
                </a:solidFill>
              </a:rPr>
              <a:t>Idea (hypothesis) evaluation or testing</a:t>
            </a:r>
            <a:r>
              <a:rPr lang="en-US" sz="2800" dirty="0"/>
              <a:t>’ . </a:t>
            </a:r>
            <a:endParaRPr lang="en-US" sz="2800" dirty="0" smtClean="0"/>
          </a:p>
          <a:p>
            <a:pPr marL="0" indent="0" algn="just">
              <a:buNone/>
            </a:pPr>
            <a:r>
              <a:rPr lang="en-US" sz="2800" dirty="0" smtClean="0"/>
              <a:t>Data </a:t>
            </a:r>
            <a:r>
              <a:rPr lang="en-US" sz="2800" dirty="0"/>
              <a:t>science (or data mining), on the other hand, typically is concerned with </a:t>
            </a:r>
            <a:r>
              <a:rPr lang="en-US" sz="2800" dirty="0" smtClean="0"/>
              <a:t>analyzing </a:t>
            </a:r>
            <a:r>
              <a:rPr lang="en-US" sz="2800" b="1" dirty="0">
                <a:solidFill>
                  <a:schemeClr val="accent3"/>
                </a:solidFill>
              </a:rPr>
              <a:t>secondary</a:t>
            </a:r>
            <a:r>
              <a:rPr lang="en-US" sz="2800" dirty="0"/>
              <a:t> (e.g. observational or ‘found’) </a:t>
            </a:r>
            <a:r>
              <a:rPr lang="en-US" sz="2800" b="1" dirty="0">
                <a:solidFill>
                  <a:schemeClr val="accent3"/>
                </a:solidFill>
              </a:rPr>
              <a:t>data</a:t>
            </a:r>
            <a:r>
              <a:rPr lang="en-US" sz="2800" dirty="0"/>
              <a:t> that have been collected for other reasons (and not ‘under control’ of the investigator) to create new ideas (hypotheses). </a:t>
            </a:r>
            <a:endParaRPr lang="en-US" sz="2800" dirty="0" smtClean="0"/>
          </a:p>
          <a:p>
            <a:pPr algn="just">
              <a:buFont typeface="Wingdings" panose="05000000000000000000" pitchFamily="2" charset="2"/>
              <a:buChar char="ü"/>
            </a:pPr>
            <a:r>
              <a:rPr lang="en-US" sz="2800" dirty="0" smtClean="0"/>
              <a:t>Secondary </a:t>
            </a:r>
            <a:r>
              <a:rPr lang="en-US" sz="2800" dirty="0"/>
              <a:t>data analysis or bottom-up (</a:t>
            </a:r>
            <a:r>
              <a:rPr lang="en-US" sz="2800" b="1" dirty="0">
                <a:solidFill>
                  <a:schemeClr val="accent3"/>
                </a:solidFill>
              </a:rPr>
              <a:t>exploratory and predictive</a:t>
            </a:r>
            <a:r>
              <a:rPr lang="en-US" sz="2800" dirty="0"/>
              <a:t>) analysis. </a:t>
            </a:r>
            <a:endParaRPr lang="en-US" sz="2800" dirty="0" smtClean="0"/>
          </a:p>
          <a:p>
            <a:pPr algn="just">
              <a:buFont typeface="Wingdings" panose="05000000000000000000" pitchFamily="2" charset="2"/>
              <a:buChar char="ü"/>
            </a:pPr>
            <a:r>
              <a:rPr lang="en-US" sz="2800" dirty="0" smtClean="0"/>
              <a:t>‘</a:t>
            </a:r>
            <a:r>
              <a:rPr lang="en-US" sz="2800" b="1" dirty="0">
                <a:solidFill>
                  <a:schemeClr val="accent3"/>
                </a:solidFill>
              </a:rPr>
              <a:t>Idea (hypothesis) generation</a:t>
            </a:r>
            <a:r>
              <a:rPr lang="en-US" sz="2800" dirty="0"/>
              <a:t>’ </a:t>
            </a:r>
          </a:p>
        </p:txBody>
      </p:sp>
      <p:sp>
        <p:nvSpPr>
          <p:cNvPr id="4" name="Slide Number Placeholder 3"/>
          <p:cNvSpPr>
            <a:spLocks noGrp="1"/>
          </p:cNvSpPr>
          <p:nvPr>
            <p:ph type="sldNum" sz="quarter" idx="12"/>
          </p:nvPr>
        </p:nvSpPr>
        <p:spPr/>
        <p:txBody>
          <a:bodyPr/>
          <a:lstStyle/>
          <a:p>
            <a:fld id="{2A013F82-EE5E-44EE-A61D-E31C6657F26F}" type="slidenum">
              <a:rPr lang="en-US" smtClean="0"/>
              <a:t>64</a:t>
            </a:fld>
            <a:endParaRPr lang="en-US"/>
          </a:p>
        </p:txBody>
      </p:sp>
    </p:spTree>
    <p:extLst>
      <p:ext uri="{BB962C8B-B14F-4D97-AF65-F5344CB8AC3E}">
        <p14:creationId xmlns:p14="http://schemas.microsoft.com/office/powerpoint/2010/main" val="152589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4213" y="152401"/>
            <a:ext cx="7391400" cy="5547740"/>
          </a:xfrm>
          <a:prstGeom prst="rect">
            <a:avLst/>
          </a:prstGeom>
        </p:spPr>
      </p:pic>
      <p:sp>
        <p:nvSpPr>
          <p:cNvPr id="4" name="Rectangle 3"/>
          <p:cNvSpPr/>
          <p:nvPr/>
        </p:nvSpPr>
        <p:spPr>
          <a:xfrm>
            <a:off x="7161212" y="5943600"/>
            <a:ext cx="4431021" cy="584775"/>
          </a:xfrm>
          <a:prstGeom prst="rect">
            <a:avLst/>
          </a:prstGeom>
        </p:spPr>
        <p:txBody>
          <a:bodyPr wrap="none">
            <a:spAutoFit/>
          </a:bodyPr>
          <a:lstStyle/>
          <a:p>
            <a:r>
              <a:rPr lang="en-US" sz="3200" dirty="0"/>
              <a:t>Data overtake algorithm!</a:t>
            </a:r>
          </a:p>
        </p:txBody>
      </p:sp>
      <p:sp>
        <p:nvSpPr>
          <p:cNvPr id="5" name="Slide Number Placeholder 4"/>
          <p:cNvSpPr>
            <a:spLocks noGrp="1"/>
          </p:cNvSpPr>
          <p:nvPr>
            <p:ph type="sldNum" sz="quarter" idx="12"/>
          </p:nvPr>
        </p:nvSpPr>
        <p:spPr/>
        <p:txBody>
          <a:bodyPr/>
          <a:lstStyle/>
          <a:p>
            <a:fld id="{2A013F82-EE5E-44EE-A61D-E31C6657F26F}" type="slidenum">
              <a:rPr lang="en-US" smtClean="0"/>
              <a:t>65</a:t>
            </a:fld>
            <a:endParaRPr lang="en-US"/>
          </a:p>
        </p:txBody>
      </p:sp>
    </p:spTree>
    <p:extLst>
      <p:ext uri="{BB962C8B-B14F-4D97-AF65-F5344CB8AC3E}">
        <p14:creationId xmlns:p14="http://schemas.microsoft.com/office/powerpoint/2010/main" val="287657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762000"/>
          </a:xfrm>
        </p:spPr>
        <p:txBody>
          <a:bodyPr>
            <a:normAutofit/>
          </a:bodyPr>
          <a:lstStyle/>
          <a:p>
            <a:pPr algn="ctr"/>
            <a:r>
              <a:rPr lang="en-US" sz="4000" b="1" dirty="0" smtClean="0"/>
              <a:t>More Data or Better Models</a:t>
            </a:r>
            <a:endParaRPr lang="en-US" sz="4000" b="1" dirty="0"/>
          </a:p>
        </p:txBody>
      </p:sp>
      <p:pic>
        <p:nvPicPr>
          <p:cNvPr id="3" name="Picture 2"/>
          <p:cNvPicPr>
            <a:picLocks noChangeAspect="1"/>
          </p:cNvPicPr>
          <p:nvPr/>
        </p:nvPicPr>
        <p:blipFill>
          <a:blip r:embed="rId2"/>
          <a:stretch>
            <a:fillRect/>
          </a:stretch>
        </p:blipFill>
        <p:spPr>
          <a:xfrm>
            <a:off x="2055812" y="1447800"/>
            <a:ext cx="7834039" cy="4871126"/>
          </a:xfrm>
          <a:prstGeom prst="rect">
            <a:avLst/>
          </a:prstGeom>
        </p:spPr>
      </p:pic>
      <p:sp>
        <p:nvSpPr>
          <p:cNvPr id="4" name="Slide Number Placeholder 3"/>
          <p:cNvSpPr>
            <a:spLocks noGrp="1"/>
          </p:cNvSpPr>
          <p:nvPr>
            <p:ph type="sldNum" sz="quarter" idx="12"/>
          </p:nvPr>
        </p:nvSpPr>
        <p:spPr/>
        <p:txBody>
          <a:bodyPr/>
          <a:lstStyle/>
          <a:p>
            <a:fld id="{2A013F82-EE5E-44EE-A61D-E31C6657F26F}" type="slidenum">
              <a:rPr lang="en-US" smtClean="0"/>
              <a:t>66</a:t>
            </a:fld>
            <a:endParaRPr lang="en-US"/>
          </a:p>
        </p:txBody>
      </p:sp>
    </p:spTree>
    <p:extLst>
      <p:ext uri="{BB962C8B-B14F-4D97-AF65-F5344CB8AC3E}">
        <p14:creationId xmlns:p14="http://schemas.microsoft.com/office/powerpoint/2010/main" val="11530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3212" y="865279"/>
            <a:ext cx="5123924" cy="5466471"/>
          </a:xfrm>
          <a:prstGeom prst="rect">
            <a:avLst/>
          </a:prstGeom>
        </p:spPr>
      </p:pic>
      <p:sp>
        <p:nvSpPr>
          <p:cNvPr id="4" name="Rectangle 3"/>
          <p:cNvSpPr/>
          <p:nvPr/>
        </p:nvSpPr>
        <p:spPr>
          <a:xfrm>
            <a:off x="5637212" y="1600200"/>
            <a:ext cx="6092825" cy="3539430"/>
          </a:xfrm>
          <a:prstGeom prst="rect">
            <a:avLst/>
          </a:prstGeom>
        </p:spPr>
        <p:txBody>
          <a:bodyPr>
            <a:spAutoFit/>
          </a:bodyPr>
          <a:lstStyle/>
          <a:p>
            <a:pPr algn="just"/>
            <a:r>
              <a:rPr lang="en-US" sz="3200" dirty="0"/>
              <a:t>The figure shows that, for the given problem, very different algorithms perform virtually the same. however, adding more examples (words) to the training set monotonically increases the accuracy of the model.</a:t>
            </a:r>
          </a:p>
        </p:txBody>
      </p:sp>
      <p:sp>
        <p:nvSpPr>
          <p:cNvPr id="5" name="Slide Number Placeholder 4"/>
          <p:cNvSpPr>
            <a:spLocks noGrp="1"/>
          </p:cNvSpPr>
          <p:nvPr>
            <p:ph type="sldNum" sz="quarter" idx="12"/>
          </p:nvPr>
        </p:nvSpPr>
        <p:spPr/>
        <p:txBody>
          <a:bodyPr/>
          <a:lstStyle/>
          <a:p>
            <a:fld id="{2A013F82-EE5E-44EE-A61D-E31C6657F26F}" type="slidenum">
              <a:rPr lang="en-US" smtClean="0"/>
              <a:t>67</a:t>
            </a:fld>
            <a:endParaRPr lang="en-US"/>
          </a:p>
        </p:txBody>
      </p:sp>
    </p:spTree>
    <p:extLst>
      <p:ext uri="{BB962C8B-B14F-4D97-AF65-F5344CB8AC3E}">
        <p14:creationId xmlns:p14="http://schemas.microsoft.com/office/powerpoint/2010/main" val="66679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68</a:t>
            </a:fld>
            <a:endParaRPr lang="en-US"/>
          </a:p>
        </p:txBody>
      </p:sp>
      <p:pic>
        <p:nvPicPr>
          <p:cNvPr id="4" name="Picture 3"/>
          <p:cNvPicPr>
            <a:picLocks noChangeAspect="1"/>
          </p:cNvPicPr>
          <p:nvPr/>
        </p:nvPicPr>
        <p:blipFill rotWithShape="1">
          <a:blip r:embed="rId2"/>
          <a:srcRect l="15622" t="35119" r="41150" b="20799"/>
          <a:stretch/>
        </p:blipFill>
        <p:spPr>
          <a:xfrm>
            <a:off x="2623412" y="381000"/>
            <a:ext cx="7176978" cy="4114800"/>
          </a:xfrm>
          <a:prstGeom prst="rect">
            <a:avLst/>
          </a:prstGeom>
        </p:spPr>
      </p:pic>
      <p:sp>
        <p:nvSpPr>
          <p:cNvPr id="5" name="TextBox 4"/>
          <p:cNvSpPr txBox="1"/>
          <p:nvPr/>
        </p:nvSpPr>
        <p:spPr>
          <a:xfrm>
            <a:off x="989012" y="4648200"/>
            <a:ext cx="10363200" cy="1815882"/>
          </a:xfrm>
          <a:prstGeom prst="rect">
            <a:avLst/>
          </a:prstGeom>
          <a:noFill/>
        </p:spPr>
        <p:txBody>
          <a:bodyPr wrap="square" rtlCol="0">
            <a:spAutoFit/>
          </a:bodyPr>
          <a:lstStyle/>
          <a:p>
            <a:r>
              <a:rPr lang="en-US" sz="2800" dirty="0" smtClean="0"/>
              <a:t>As the amount of data available increased, the % of data organizations  can process is decreased. Thus creates a “blind zone” – an uncertainty concerning the value of all captured and yet-unexplored data.</a:t>
            </a:r>
            <a:endParaRPr lang="en-US" sz="2800" dirty="0"/>
          </a:p>
        </p:txBody>
      </p:sp>
    </p:spTree>
    <p:extLst>
      <p:ext uri="{BB962C8B-B14F-4D97-AF65-F5344CB8AC3E}">
        <p14:creationId xmlns:p14="http://schemas.microsoft.com/office/powerpoint/2010/main" val="358023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76200"/>
            <a:ext cx="9144001" cy="914400"/>
          </a:xfrm>
        </p:spPr>
        <p:txBody>
          <a:bodyPr>
            <a:normAutofit/>
          </a:bodyPr>
          <a:lstStyle/>
          <a:p>
            <a:pPr algn="ctr"/>
            <a:r>
              <a:rPr lang="en-US" sz="4400" b="1" dirty="0" smtClean="0"/>
              <a:t>Harnessing Big Data</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69</a:t>
            </a:fld>
            <a:endParaRPr lang="en-US"/>
          </a:p>
        </p:txBody>
      </p:sp>
      <p:pic>
        <p:nvPicPr>
          <p:cNvPr id="4" name="Picture 3"/>
          <p:cNvPicPr>
            <a:picLocks noChangeAspect="1"/>
          </p:cNvPicPr>
          <p:nvPr/>
        </p:nvPicPr>
        <p:blipFill>
          <a:blip r:embed="rId2"/>
          <a:stretch>
            <a:fillRect/>
          </a:stretch>
        </p:blipFill>
        <p:spPr>
          <a:xfrm>
            <a:off x="2741612" y="1023425"/>
            <a:ext cx="6623100" cy="3621166"/>
          </a:xfrm>
          <a:prstGeom prst="rect">
            <a:avLst/>
          </a:prstGeom>
        </p:spPr>
      </p:pic>
      <p:sp>
        <p:nvSpPr>
          <p:cNvPr id="5" name="Rectangle 4"/>
          <p:cNvSpPr/>
          <p:nvPr/>
        </p:nvSpPr>
        <p:spPr>
          <a:xfrm>
            <a:off x="684212" y="4861146"/>
            <a:ext cx="9982200" cy="1815882"/>
          </a:xfrm>
          <a:prstGeom prst="rect">
            <a:avLst/>
          </a:prstGeom>
        </p:spPr>
        <p:txBody>
          <a:bodyPr wrap="square">
            <a:spAutoFit/>
          </a:bodyPr>
          <a:lstStyle/>
          <a:p>
            <a:r>
              <a:rPr lang="en-US" sz="2800" dirty="0"/>
              <a:t>OLTP: Online Transaction Processing   (DBMSs)</a:t>
            </a:r>
          </a:p>
          <a:p>
            <a:r>
              <a:rPr lang="en-US" sz="2800" dirty="0"/>
              <a:t>OLAP: Online Analytical Processing   (Data Warehousing)</a:t>
            </a:r>
          </a:p>
          <a:p>
            <a:r>
              <a:rPr lang="en-US" sz="2800" dirty="0"/>
              <a:t>RTAP: Real-Time Analytics Processing  (Big Data Architecture &amp; technology)</a:t>
            </a:r>
          </a:p>
        </p:txBody>
      </p:sp>
    </p:spTree>
    <p:extLst>
      <p:ext uri="{BB962C8B-B14F-4D97-AF65-F5344CB8AC3E}">
        <p14:creationId xmlns:p14="http://schemas.microsoft.com/office/powerpoint/2010/main" val="351656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en-US" smtClean="0"/>
              <a:t>7</a:t>
            </a:fld>
            <a:endParaRPr lang="en-US"/>
          </a:p>
        </p:txBody>
      </p:sp>
      <p:pic>
        <p:nvPicPr>
          <p:cNvPr id="3" name="Picture 2"/>
          <p:cNvPicPr>
            <a:picLocks noChangeAspect="1"/>
          </p:cNvPicPr>
          <p:nvPr/>
        </p:nvPicPr>
        <p:blipFill>
          <a:blip r:embed="rId2"/>
          <a:stretch>
            <a:fillRect/>
          </a:stretch>
        </p:blipFill>
        <p:spPr>
          <a:xfrm>
            <a:off x="1522412" y="457200"/>
            <a:ext cx="9463596" cy="5943600"/>
          </a:xfrm>
          <a:prstGeom prst="rect">
            <a:avLst/>
          </a:prstGeom>
        </p:spPr>
      </p:pic>
    </p:spTree>
    <p:extLst>
      <p:ext uri="{BB962C8B-B14F-4D97-AF65-F5344CB8AC3E}">
        <p14:creationId xmlns:p14="http://schemas.microsoft.com/office/powerpoint/2010/main" val="39987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70</a:t>
            </a:fld>
            <a:endParaRPr lang="en-US"/>
          </a:p>
        </p:txBody>
      </p:sp>
      <p:sp>
        <p:nvSpPr>
          <p:cNvPr id="4" name="Rectangle 3"/>
          <p:cNvSpPr/>
          <p:nvPr/>
        </p:nvSpPr>
        <p:spPr>
          <a:xfrm>
            <a:off x="1065212" y="304800"/>
            <a:ext cx="9859743" cy="1631216"/>
          </a:xfrm>
          <a:prstGeom prst="rect">
            <a:avLst/>
          </a:prstGeom>
        </p:spPr>
        <p:txBody>
          <a:bodyPr wrap="square">
            <a:spAutoFit/>
          </a:bodyPr>
          <a:lstStyle/>
          <a:p>
            <a:pPr algn="just" fontAlgn="base"/>
            <a:r>
              <a:rPr lang="en-US" sz="2000" dirty="0">
                <a:latin typeface="Arial" panose="020B0604020202020204" pitchFamily="34" charset="0"/>
                <a:cs typeface="Arial" panose="020B0604020202020204" pitchFamily="34" charset="0"/>
              </a:rPr>
              <a:t>Becoming a data-driven company is a useful first step, but is based on building tools, abilities, and a culture that acts on data, instead of really making an internal transformation around data.</a:t>
            </a:r>
          </a:p>
          <a:p>
            <a:pPr algn="just" fontAlgn="base"/>
            <a:r>
              <a:rPr lang="en-US" sz="2000" dirty="0">
                <a:latin typeface="Arial" panose="020B0604020202020204" pitchFamily="34" charset="0"/>
                <a:cs typeface="Arial" panose="020B0604020202020204" pitchFamily="34" charset="0"/>
              </a:rPr>
              <a:t>Use your data-driven experiences to move up to a higher lever and become a </a:t>
            </a:r>
            <a:r>
              <a:rPr lang="en-US" sz="2000" b="1" dirty="0">
                <a:latin typeface="Arial" panose="020B0604020202020204" pitchFamily="34" charset="0"/>
                <a:cs typeface="Arial" panose="020B0604020202020204" pitchFamily="34" charset="0"/>
              </a:rPr>
              <a:t>data-centric </a:t>
            </a:r>
            <a:r>
              <a:rPr lang="en-US" sz="2000" dirty="0">
                <a:latin typeface="Arial" panose="020B0604020202020204" pitchFamily="34" charset="0"/>
                <a:cs typeface="Arial" panose="020B0604020202020204" pitchFamily="34" charset="0"/>
              </a:rPr>
              <a:t>company, putting your data at the core of your organization.</a:t>
            </a:r>
            <a:endParaRPr lang="en-US" sz="2000" b="0" i="0" dirty="0">
              <a:effectLst/>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702126" y="2008960"/>
            <a:ext cx="8153400" cy="4633909"/>
          </a:xfrm>
          <a:prstGeom prst="rect">
            <a:avLst/>
          </a:prstGeom>
        </p:spPr>
      </p:pic>
    </p:spTree>
    <p:extLst>
      <p:ext uri="{BB962C8B-B14F-4D97-AF65-F5344CB8AC3E}">
        <p14:creationId xmlns:p14="http://schemas.microsoft.com/office/powerpoint/2010/main" val="13853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71</a:t>
            </a:fld>
            <a:endParaRPr lang="en-US"/>
          </a:p>
        </p:txBody>
      </p:sp>
      <p:sp>
        <p:nvSpPr>
          <p:cNvPr id="4" name="Rectangle 3"/>
          <p:cNvSpPr/>
          <p:nvPr/>
        </p:nvSpPr>
        <p:spPr>
          <a:xfrm>
            <a:off x="455612" y="609600"/>
            <a:ext cx="11353800" cy="4524315"/>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We’ve talked about data-driven businesses for some time and many organizations now claim to be data-driven, making decisions which are often fully automated, based on data rather than simply informed by the figures in reports. Recent research shows that 86 per cent of businesses claim to either have a data-driven strategy in place already or they plan to implement one in the next five years.</a:t>
            </a:r>
          </a:p>
          <a:p>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next evolution will be towards </a:t>
            </a:r>
            <a:r>
              <a:rPr lang="en-US" sz="2400" b="1" dirty="0">
                <a:solidFill>
                  <a:srgbClr val="FFFF00"/>
                </a:solidFill>
                <a:latin typeface="Arial" panose="020B0604020202020204" pitchFamily="34" charset="0"/>
                <a:cs typeface="Arial" panose="020B0604020202020204" pitchFamily="34" charset="0"/>
              </a:rPr>
              <a:t>data-centricity</a:t>
            </a:r>
            <a:r>
              <a:rPr lang="en-US" sz="2400" dirty="0">
                <a:latin typeface="Arial" panose="020B0604020202020204" pitchFamily="34" charset="0"/>
                <a:cs typeface="Arial" panose="020B0604020202020204" pitchFamily="34" charset="0"/>
              </a:rPr>
              <a:t>. This is where an absolute commitment to high-quality centralized data forms the core of business operations. Tools are built around data, rather than the current status quo of building tools that act upon the organizational data siloes. It becomes less about collecting and hoarding data – the Big Data mentality – and more about acting on data intelligently.</a:t>
            </a:r>
          </a:p>
        </p:txBody>
      </p:sp>
      <p:sp>
        <p:nvSpPr>
          <p:cNvPr id="5" name="Rectangle 4"/>
          <p:cNvSpPr/>
          <p:nvPr/>
        </p:nvSpPr>
        <p:spPr>
          <a:xfrm>
            <a:off x="2665412" y="5749214"/>
            <a:ext cx="8839199" cy="646331"/>
          </a:xfrm>
          <a:prstGeom prst="rect">
            <a:avLst/>
          </a:prstGeom>
        </p:spPr>
        <p:txBody>
          <a:bodyPr wrap="square">
            <a:spAutoFit/>
          </a:bodyPr>
          <a:lstStyle/>
          <a:p>
            <a:r>
              <a:rPr lang="en-US" dirty="0">
                <a:hlinkClick r:id="rId2"/>
              </a:rPr>
              <a:t>https://www.dataversity.net/predictions-2019-data-analytics-trends-to-watch</a:t>
            </a:r>
            <a:r>
              <a:rPr lang="en-US" dirty="0" smtClean="0">
                <a:hlinkClick r:id="rId2"/>
              </a:rPr>
              <a:t>/</a:t>
            </a:r>
            <a:endParaRPr lang="en-US" dirty="0" smtClean="0"/>
          </a:p>
          <a:p>
            <a:endParaRPr lang="en-US" dirty="0"/>
          </a:p>
        </p:txBody>
      </p:sp>
      <p:sp>
        <p:nvSpPr>
          <p:cNvPr id="2" name="TextBox 1"/>
          <p:cNvSpPr txBox="1"/>
          <p:nvPr/>
        </p:nvSpPr>
        <p:spPr>
          <a:xfrm>
            <a:off x="1293812" y="5765035"/>
            <a:ext cx="1600200" cy="369332"/>
          </a:xfrm>
          <a:prstGeom prst="rect">
            <a:avLst/>
          </a:prstGeom>
          <a:noFill/>
        </p:spPr>
        <p:txBody>
          <a:bodyPr wrap="square" rtlCol="0">
            <a:spAutoFit/>
          </a:bodyPr>
          <a:lstStyle/>
          <a:p>
            <a:r>
              <a:rPr lang="en-US" dirty="0" smtClean="0"/>
              <a:t>Reference:</a:t>
            </a:r>
            <a:endParaRPr lang="en-US" dirty="0"/>
          </a:p>
        </p:txBody>
      </p:sp>
    </p:spTree>
    <p:extLst>
      <p:ext uri="{BB962C8B-B14F-4D97-AF65-F5344CB8AC3E}">
        <p14:creationId xmlns:p14="http://schemas.microsoft.com/office/powerpoint/2010/main" val="8157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685" y="381000"/>
            <a:ext cx="9144001" cy="762000"/>
          </a:xfrm>
        </p:spPr>
        <p:txBody>
          <a:bodyPr>
            <a:normAutofit/>
          </a:bodyPr>
          <a:lstStyle/>
          <a:p>
            <a:pPr algn="ctr"/>
            <a:r>
              <a:rPr lang="en-US" sz="4400" b="1" dirty="0" smtClean="0"/>
              <a:t>Summary</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72</a:t>
            </a:fld>
            <a:endParaRPr lang="en-US"/>
          </a:p>
        </p:txBody>
      </p:sp>
      <p:sp>
        <p:nvSpPr>
          <p:cNvPr id="4" name="Rectangle 3"/>
          <p:cNvSpPr/>
          <p:nvPr/>
        </p:nvSpPr>
        <p:spPr>
          <a:xfrm>
            <a:off x="2055812" y="1676400"/>
            <a:ext cx="7772399" cy="3886200"/>
          </a:xfrm>
          <a:prstGeom prst="rect">
            <a:avLst/>
          </a:prstGeom>
        </p:spPr>
        <p:txBody>
          <a:bodyPr wrap="square">
            <a:spAutoFit/>
          </a:bodyPr>
          <a:lstStyle/>
          <a:p>
            <a:pPr marL="571500" indent="-571500">
              <a:buFont typeface="Wingdings" panose="05000000000000000000" pitchFamily="2" charset="2"/>
              <a:buChar char="ü"/>
            </a:pPr>
            <a:r>
              <a:rPr lang="en-US" sz="4000" dirty="0"/>
              <a:t>Think Big</a:t>
            </a:r>
          </a:p>
          <a:p>
            <a:pPr marL="571500" indent="-571500">
              <a:buFont typeface="Wingdings" panose="05000000000000000000" pitchFamily="2" charset="2"/>
              <a:buChar char="ü"/>
            </a:pPr>
            <a:r>
              <a:rPr lang="en-US" sz="4000" dirty="0"/>
              <a:t>Start Small</a:t>
            </a:r>
          </a:p>
          <a:p>
            <a:pPr marL="571500" indent="-571500">
              <a:buFont typeface="Wingdings" panose="05000000000000000000" pitchFamily="2" charset="2"/>
              <a:buChar char="ü"/>
            </a:pPr>
            <a:r>
              <a:rPr lang="en-US" sz="4000" dirty="0"/>
              <a:t>Scale Up</a:t>
            </a:r>
          </a:p>
          <a:p>
            <a:pPr marL="571500" indent="-571500">
              <a:buFont typeface="Wingdings" panose="05000000000000000000" pitchFamily="2" charset="2"/>
              <a:buChar char="ü"/>
            </a:pPr>
            <a:r>
              <a:rPr lang="en-US" sz="4000" dirty="0"/>
              <a:t>Fail Fast &amp; Cheaply</a:t>
            </a:r>
          </a:p>
          <a:p>
            <a:pPr marL="571500" indent="-571500">
              <a:buFont typeface="Wingdings" panose="05000000000000000000" pitchFamily="2" charset="2"/>
              <a:buChar char="ü"/>
            </a:pPr>
            <a:r>
              <a:rPr lang="en-US" sz="4000" dirty="0"/>
              <a:t>Start with experimentation</a:t>
            </a:r>
          </a:p>
          <a:p>
            <a:pPr marL="571500" indent="-571500">
              <a:buFont typeface="Wingdings" panose="05000000000000000000" pitchFamily="2" charset="2"/>
              <a:buChar char="ü"/>
            </a:pPr>
            <a:r>
              <a:rPr lang="en-US" sz="4000" dirty="0"/>
              <a:t>Focus on Value</a:t>
            </a:r>
          </a:p>
        </p:txBody>
      </p:sp>
      <p:pic>
        <p:nvPicPr>
          <p:cNvPr id="5" name="Picture 4"/>
          <p:cNvPicPr>
            <a:picLocks noChangeAspect="1"/>
          </p:cNvPicPr>
          <p:nvPr/>
        </p:nvPicPr>
        <p:blipFill>
          <a:blip r:embed="rId2"/>
          <a:stretch>
            <a:fillRect/>
          </a:stretch>
        </p:blipFill>
        <p:spPr>
          <a:xfrm>
            <a:off x="431136" y="524202"/>
            <a:ext cx="1658256" cy="1237595"/>
          </a:xfrm>
          <a:prstGeom prst="rect">
            <a:avLst/>
          </a:prstGeom>
        </p:spPr>
      </p:pic>
      <p:pic>
        <p:nvPicPr>
          <p:cNvPr id="6" name="Picture 5"/>
          <p:cNvPicPr>
            <a:picLocks noChangeAspect="1"/>
          </p:cNvPicPr>
          <p:nvPr/>
        </p:nvPicPr>
        <p:blipFill>
          <a:blip r:embed="rId3"/>
          <a:stretch>
            <a:fillRect/>
          </a:stretch>
        </p:blipFill>
        <p:spPr>
          <a:xfrm>
            <a:off x="7694612" y="1869796"/>
            <a:ext cx="2853175" cy="1749704"/>
          </a:xfrm>
          <a:prstGeom prst="rect">
            <a:avLst/>
          </a:prstGeom>
        </p:spPr>
      </p:pic>
    </p:spTree>
    <p:extLst>
      <p:ext uri="{BB962C8B-B14F-4D97-AF65-F5344CB8AC3E}">
        <p14:creationId xmlns:p14="http://schemas.microsoft.com/office/powerpoint/2010/main" val="380339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pHzROP1D-w"/>
          <p:cNvPicPr>
            <a:picLocks noGrp="1" noRot="1" noChangeAspect="1"/>
          </p:cNvPicPr>
          <p:nvPr>
            <p:ph idx="1"/>
            <a:videoFile r:link="rId1"/>
          </p:nvPr>
        </p:nvPicPr>
        <p:blipFill>
          <a:blip r:embed="rId3"/>
          <a:stretch>
            <a:fillRect/>
          </a:stretch>
        </p:blipFill>
        <p:spPr>
          <a:xfrm>
            <a:off x="2461299" y="1144973"/>
            <a:ext cx="8182504" cy="4602658"/>
          </a:xfrm>
          <a:prstGeom prst="rect">
            <a:avLst/>
          </a:prstGeom>
        </p:spPr>
      </p:pic>
      <p:sp>
        <p:nvSpPr>
          <p:cNvPr id="3" name="Slide Number Placeholder 2"/>
          <p:cNvSpPr>
            <a:spLocks noGrp="1"/>
          </p:cNvSpPr>
          <p:nvPr>
            <p:ph type="sldNum" sz="quarter" idx="12"/>
          </p:nvPr>
        </p:nvSpPr>
        <p:spPr/>
        <p:txBody>
          <a:bodyPr/>
          <a:lstStyle/>
          <a:p>
            <a:fld id="{2A013F82-EE5E-44EE-A61D-E31C6657F26F}" type="slidenum">
              <a:rPr lang="en-US" smtClean="0"/>
              <a:t>73</a:t>
            </a:fld>
            <a:endParaRPr lang="en-US"/>
          </a:p>
        </p:txBody>
      </p:sp>
      <p:pic>
        <p:nvPicPr>
          <p:cNvPr id="4" name="Picture 3"/>
          <p:cNvPicPr>
            <a:picLocks noChangeAspect="1"/>
          </p:cNvPicPr>
          <p:nvPr/>
        </p:nvPicPr>
        <p:blipFill>
          <a:blip r:embed="rId4"/>
          <a:stretch>
            <a:fillRect/>
          </a:stretch>
        </p:blipFill>
        <p:spPr>
          <a:xfrm>
            <a:off x="150812" y="228600"/>
            <a:ext cx="3810330" cy="1024217"/>
          </a:xfrm>
          <a:prstGeom prst="rect">
            <a:avLst/>
          </a:prstGeom>
        </p:spPr>
      </p:pic>
      <p:sp>
        <p:nvSpPr>
          <p:cNvPr id="8" name="Rectangle 7"/>
          <p:cNvSpPr/>
          <p:nvPr/>
        </p:nvSpPr>
        <p:spPr>
          <a:xfrm>
            <a:off x="2449201" y="5740848"/>
            <a:ext cx="7396577" cy="954107"/>
          </a:xfrm>
          <a:prstGeom prst="rect">
            <a:avLst/>
          </a:prstGeom>
        </p:spPr>
        <p:txBody>
          <a:bodyPr wrap="none">
            <a:spAutoFit/>
          </a:bodyPr>
          <a:lstStyle/>
          <a:p>
            <a:r>
              <a:rPr lang="en-US" sz="2400" dirty="0">
                <a:latin typeface="Californian FB" panose="0207040306080B030204" pitchFamily="18" charset="0"/>
              </a:rPr>
              <a:t>Big data is better data – Kenneth </a:t>
            </a:r>
            <a:r>
              <a:rPr lang="en-US" sz="2400" dirty="0" err="1">
                <a:latin typeface="Californian FB" panose="0207040306080B030204" pitchFamily="18" charset="0"/>
              </a:rPr>
              <a:t>Cukier</a:t>
            </a:r>
            <a:r>
              <a:rPr lang="en-US" sz="2400" dirty="0">
                <a:latin typeface="Californian FB" panose="0207040306080B030204" pitchFamily="18" charset="0"/>
              </a:rPr>
              <a:t>, </a:t>
            </a:r>
            <a:r>
              <a:rPr lang="en-US" sz="2400" dirty="0" err="1">
                <a:latin typeface="Californian FB" panose="0207040306080B030204" pitchFamily="18" charset="0"/>
              </a:rPr>
              <a:t>TEDSalon</a:t>
            </a:r>
            <a:r>
              <a:rPr lang="en-US" sz="2400" dirty="0">
                <a:latin typeface="Californian FB" panose="0207040306080B030204" pitchFamily="18" charset="0"/>
              </a:rPr>
              <a:t> </a:t>
            </a:r>
            <a:r>
              <a:rPr lang="en-US" sz="2400" dirty="0" smtClean="0">
                <a:latin typeface="Californian FB" panose="0207040306080B030204" pitchFamily="18" charset="0"/>
              </a:rPr>
              <a:t>Berlin</a:t>
            </a:r>
          </a:p>
          <a:p>
            <a:r>
              <a:rPr lang="en-US" sz="1600" dirty="0">
                <a:latin typeface="Californian FB" panose="0207040306080B030204" pitchFamily="18" charset="0"/>
                <a:hlinkClick r:id="rId5"/>
              </a:rPr>
              <a:t>https://</a:t>
            </a:r>
            <a:r>
              <a:rPr lang="en-US" sz="1600" dirty="0" smtClean="0">
                <a:latin typeface="Californian FB" panose="0207040306080B030204" pitchFamily="18" charset="0"/>
                <a:hlinkClick r:id="rId5"/>
              </a:rPr>
              <a:t>www.ted.com/talks/kenneth_cukier_big_data_is_better_data?language=en</a:t>
            </a:r>
            <a:endParaRPr lang="en-US" sz="1600" dirty="0" smtClean="0">
              <a:latin typeface="Californian FB" panose="0207040306080B030204" pitchFamily="18" charset="0"/>
            </a:endParaRPr>
          </a:p>
          <a:p>
            <a:endParaRPr lang="en-US" sz="1600" dirty="0">
              <a:latin typeface="Californian FB" panose="0207040306080B030204" pitchFamily="18" charset="0"/>
            </a:endParaRPr>
          </a:p>
        </p:txBody>
      </p:sp>
    </p:spTree>
    <p:extLst>
      <p:ext uri="{BB962C8B-B14F-4D97-AF65-F5344CB8AC3E}">
        <p14:creationId xmlns:p14="http://schemas.microsoft.com/office/powerpoint/2010/main" val="421123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28600"/>
            <a:ext cx="9144001" cy="838200"/>
          </a:xfrm>
        </p:spPr>
        <p:txBody>
          <a:bodyPr>
            <a:normAutofit/>
          </a:bodyPr>
          <a:lstStyle/>
          <a:p>
            <a:pPr algn="ctr"/>
            <a:r>
              <a:rPr lang="en-US" sz="4400" b="1" dirty="0" smtClean="0"/>
              <a:t>References</a:t>
            </a:r>
            <a:endParaRPr lang="en-US" sz="4400" b="1" dirty="0"/>
          </a:p>
        </p:txBody>
      </p:sp>
      <p:sp>
        <p:nvSpPr>
          <p:cNvPr id="3" name="Slide Number Placeholder 2"/>
          <p:cNvSpPr>
            <a:spLocks noGrp="1"/>
          </p:cNvSpPr>
          <p:nvPr>
            <p:ph type="sldNum" sz="quarter" idx="12"/>
          </p:nvPr>
        </p:nvSpPr>
        <p:spPr/>
        <p:txBody>
          <a:bodyPr/>
          <a:lstStyle/>
          <a:p>
            <a:fld id="{2A013F82-EE5E-44EE-A61D-E31C6657F26F}" type="slidenum">
              <a:rPr lang="en-US" smtClean="0"/>
              <a:t>74</a:t>
            </a:fld>
            <a:endParaRPr lang="en-US"/>
          </a:p>
        </p:txBody>
      </p:sp>
      <p:sp>
        <p:nvSpPr>
          <p:cNvPr id="4" name="Rectangle 3"/>
          <p:cNvSpPr/>
          <p:nvPr/>
        </p:nvSpPr>
        <p:spPr>
          <a:xfrm>
            <a:off x="1141412" y="1447800"/>
            <a:ext cx="10210800" cy="1815882"/>
          </a:xfrm>
          <a:prstGeom prst="rect">
            <a:avLst/>
          </a:prstGeom>
        </p:spPr>
        <p:txBody>
          <a:bodyPr wrap="square">
            <a:spAutoFit/>
          </a:bodyPr>
          <a:lstStyle/>
          <a:p>
            <a:pPr marL="457200" indent="-457200" algn="just">
              <a:buFont typeface="Arial" panose="020B0604020202020204" pitchFamily="34" charset="0"/>
              <a:buChar char="•"/>
            </a:pPr>
            <a:r>
              <a:rPr lang="en-US" sz="2800" dirty="0"/>
              <a:t>Mayer-</a:t>
            </a:r>
            <a:r>
              <a:rPr lang="en-US" sz="2800" dirty="0" err="1"/>
              <a:t>Schönberger</a:t>
            </a:r>
            <a:r>
              <a:rPr lang="en-US" sz="2800" dirty="0"/>
              <a:t>, V., &amp; </a:t>
            </a:r>
            <a:r>
              <a:rPr lang="en-US" sz="2800" dirty="0" err="1"/>
              <a:t>Cukier</a:t>
            </a:r>
            <a:r>
              <a:rPr lang="en-US" sz="2800" dirty="0"/>
              <a:t>, K. (2013). Big data: A revolution that will transform how we live, work, and think. Houghton Mifflin Harcourt.</a:t>
            </a:r>
          </a:p>
          <a:p>
            <a:pPr marL="457200" indent="-457200" algn="just">
              <a:buFont typeface="Arial" panose="020B0604020202020204" pitchFamily="34" charset="0"/>
              <a:buChar char="•"/>
            </a:pPr>
            <a:r>
              <a:rPr lang="en-US" sz="2800" dirty="0"/>
              <a:t>Research Trends- Special Issue on Big Data</a:t>
            </a:r>
          </a:p>
        </p:txBody>
      </p:sp>
      <p:pic>
        <p:nvPicPr>
          <p:cNvPr id="5" name="Picture 4"/>
          <p:cNvPicPr>
            <a:picLocks noChangeAspect="1"/>
          </p:cNvPicPr>
          <p:nvPr/>
        </p:nvPicPr>
        <p:blipFill rotWithShape="1">
          <a:blip r:embed="rId2"/>
          <a:srcRect l="34953" t="19937" r="33699" b="26618"/>
          <a:stretch/>
        </p:blipFill>
        <p:spPr>
          <a:xfrm>
            <a:off x="8951911" y="2819400"/>
            <a:ext cx="2590800" cy="3316224"/>
          </a:xfrm>
          <a:prstGeom prst="rect">
            <a:avLst/>
          </a:prstGeom>
        </p:spPr>
      </p:pic>
    </p:spTree>
    <p:extLst>
      <p:ext uri="{BB962C8B-B14F-4D97-AF65-F5344CB8AC3E}">
        <p14:creationId xmlns:p14="http://schemas.microsoft.com/office/powerpoint/2010/main" val="303726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A013F82-EE5E-44EE-A61D-E31C6657F26F}" type="slidenum">
              <a:rPr lang="en-US" smtClean="0"/>
              <a:t>75</a:t>
            </a:fld>
            <a:endParaRPr lang="en-US"/>
          </a:p>
        </p:txBody>
      </p:sp>
      <p:pic>
        <p:nvPicPr>
          <p:cNvPr id="4" name="Picture 2" descr="https://s3.amazonaws.com/img.charteo.com/art_pictures/C0076/Contact-Thank-You-Slides_C0076_059_c01_l.png"/>
          <p:cNvPicPr>
            <a:picLocks noChangeAspect="1" noChangeArrowheads="1"/>
          </p:cNvPicPr>
          <p:nvPr/>
        </p:nvPicPr>
        <p:blipFill>
          <a:blip r:embed="rId2" cstate="print"/>
          <a:srcRect/>
          <a:stretch>
            <a:fillRect/>
          </a:stretch>
        </p:blipFill>
        <p:spPr bwMode="auto">
          <a:xfrm>
            <a:off x="3427412" y="576876"/>
            <a:ext cx="6172200" cy="46291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333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9985" y="152400"/>
            <a:ext cx="9144001" cy="685800"/>
          </a:xfrm>
        </p:spPr>
        <p:txBody>
          <a:bodyPr>
            <a:normAutofit fontScale="90000"/>
          </a:bodyPr>
          <a:lstStyle/>
          <a:p>
            <a:pPr algn="ctr"/>
            <a:r>
              <a:rPr lang="en-US" sz="4400" b="1" smtClean="0"/>
              <a:t>Discussion </a:t>
            </a:r>
            <a:r>
              <a:rPr lang="en-US" sz="4400" b="1" dirty="0" smtClean="0"/>
              <a:t>Qs</a:t>
            </a:r>
            <a:endParaRPr lang="en-US" sz="4400" b="1" dirty="0"/>
          </a:p>
        </p:txBody>
      </p:sp>
      <p:sp>
        <p:nvSpPr>
          <p:cNvPr id="5" name="Content Placeholder 4"/>
          <p:cNvSpPr>
            <a:spLocks noGrp="1"/>
          </p:cNvSpPr>
          <p:nvPr>
            <p:ph idx="1"/>
          </p:nvPr>
        </p:nvSpPr>
        <p:spPr>
          <a:xfrm>
            <a:off x="684212" y="1219200"/>
            <a:ext cx="10896600" cy="5029200"/>
          </a:xfrm>
        </p:spPr>
        <p:txBody>
          <a:bodyPr>
            <a:normAutofit/>
          </a:bodyPr>
          <a:lstStyle/>
          <a:p>
            <a:pPr marL="457200" indent="-457200">
              <a:buFont typeface="+mj-lt"/>
              <a:buAutoNum type="arabicPeriod"/>
            </a:pPr>
            <a:r>
              <a:rPr lang="en-US" sz="3200" dirty="0" smtClean="0"/>
              <a:t>Identify TWO data-driven activities.</a:t>
            </a:r>
          </a:p>
          <a:p>
            <a:pPr marL="457200" indent="-457200">
              <a:buFont typeface="+mj-lt"/>
              <a:buAutoNum type="arabicPeriod"/>
            </a:pPr>
            <a:r>
              <a:rPr lang="en-US" sz="3200" dirty="0"/>
              <a:t>To be data-driven requires an </a:t>
            </a:r>
            <a:r>
              <a:rPr lang="en-US" sz="3200" dirty="0" smtClean="0"/>
              <a:t>predominant </a:t>
            </a:r>
            <a:r>
              <a:rPr lang="en-US" sz="3200" dirty="0"/>
              <a:t>data </a:t>
            </a:r>
            <a:r>
              <a:rPr lang="en-US" sz="3200" dirty="0" smtClean="0"/>
              <a:t>culture. Discuss what data culture is and how to build a data culture in an organization. </a:t>
            </a:r>
          </a:p>
          <a:p>
            <a:pPr marL="457200" indent="-457200">
              <a:buFont typeface="+mj-lt"/>
              <a:buAutoNum type="arabicPeriod"/>
            </a:pPr>
            <a:r>
              <a:rPr lang="en-US" sz="3200" dirty="0" smtClean="0"/>
              <a:t>Provide ONE example of </a:t>
            </a:r>
            <a:r>
              <a:rPr lang="en-US" sz="3200" dirty="0" err="1" smtClean="0"/>
              <a:t>datafication</a:t>
            </a:r>
            <a:r>
              <a:rPr lang="en-US" sz="3200" dirty="0" smtClean="0"/>
              <a:t>.</a:t>
            </a:r>
          </a:p>
          <a:p>
            <a:pPr marL="457200" indent="-457200">
              <a:buFont typeface="+mj-lt"/>
              <a:buAutoNum type="arabicPeriod"/>
            </a:pPr>
            <a:r>
              <a:rPr lang="en-US" sz="3200" dirty="0" smtClean="0"/>
              <a:t>Debate on  the following statement, “Big data brings big value for companies.”</a:t>
            </a:r>
            <a:endParaRPr lang="en-US" sz="3200" dirty="0"/>
          </a:p>
        </p:txBody>
      </p:sp>
      <p:sp>
        <p:nvSpPr>
          <p:cNvPr id="3" name="Slide Number Placeholder 2"/>
          <p:cNvSpPr>
            <a:spLocks noGrp="1"/>
          </p:cNvSpPr>
          <p:nvPr>
            <p:ph type="sldNum" sz="quarter" idx="12"/>
          </p:nvPr>
        </p:nvSpPr>
        <p:spPr/>
        <p:txBody>
          <a:bodyPr/>
          <a:lstStyle/>
          <a:p>
            <a:fld id="{2A013F82-EE5E-44EE-A61D-E31C6657F26F}" type="slidenum">
              <a:rPr lang="en-US" smtClean="0"/>
              <a:t>76</a:t>
            </a:fld>
            <a:endParaRPr lang="en-US"/>
          </a:p>
        </p:txBody>
      </p:sp>
    </p:spTree>
    <p:extLst>
      <p:ext uri="{BB962C8B-B14F-4D97-AF65-F5344CB8AC3E}">
        <p14:creationId xmlns:p14="http://schemas.microsoft.com/office/powerpoint/2010/main" val="8182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42603" y="35918"/>
            <a:ext cx="9601200" cy="931865"/>
          </a:xfrm>
        </p:spPr>
        <p:txBody>
          <a:bodyPr>
            <a:noAutofit/>
          </a:bodyPr>
          <a:lstStyle/>
          <a:p>
            <a:pPr algn="ctr"/>
            <a:r>
              <a:rPr lang="en-US" sz="4000" b="1" dirty="0"/>
              <a:t>IR 4.0 – Making Sense of the </a:t>
            </a:r>
            <a:r>
              <a:rPr lang="en-US" sz="4000" b="1" dirty="0" smtClean="0"/>
              <a:t>Buzzword</a:t>
            </a:r>
            <a:endParaRPr lang="en-US" sz="4000" b="1" dirty="0"/>
          </a:p>
        </p:txBody>
      </p:sp>
      <p:sp>
        <p:nvSpPr>
          <p:cNvPr id="2" name="Slide Number Placeholder 1"/>
          <p:cNvSpPr>
            <a:spLocks noGrp="1"/>
          </p:cNvSpPr>
          <p:nvPr>
            <p:ph type="sldNum" sz="quarter" idx="12"/>
          </p:nvPr>
        </p:nvSpPr>
        <p:spPr/>
        <p:txBody>
          <a:bodyPr/>
          <a:lstStyle/>
          <a:p>
            <a:fld id="{2A013F82-EE5E-44EE-A61D-E31C6657F26F}" type="slidenum">
              <a:rPr lang="en-US" smtClean="0"/>
              <a:t>8</a:t>
            </a:fld>
            <a:endParaRPr lang="en-US"/>
          </a:p>
        </p:txBody>
      </p:sp>
      <p:pic>
        <p:nvPicPr>
          <p:cNvPr id="3" name="Picture 2" descr="iot-industry-4.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566" y="2587182"/>
            <a:ext cx="6116891" cy="3813617"/>
          </a:xfrm>
          <a:prstGeom prst="rect">
            <a:avLst/>
          </a:prstGeom>
        </p:spPr>
      </p:pic>
      <p:sp>
        <p:nvSpPr>
          <p:cNvPr id="5" name="Slide Number Placeholder 1"/>
          <p:cNvSpPr txBox="1">
            <a:spLocks/>
          </p:cNvSpPr>
          <p:nvPr/>
        </p:nvSpPr>
        <p:spPr>
          <a:xfrm>
            <a:off x="8990012"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Rectangle 5"/>
          <p:cNvSpPr/>
          <p:nvPr/>
        </p:nvSpPr>
        <p:spPr>
          <a:xfrm>
            <a:off x="646906" y="1288460"/>
            <a:ext cx="10898188" cy="830997"/>
          </a:xfrm>
          <a:prstGeom prst="rect">
            <a:avLst/>
          </a:prstGeom>
        </p:spPr>
        <p:txBody>
          <a:bodyPr wrap="square">
            <a:spAutoFit/>
          </a:bodyPr>
          <a:lstStyle/>
          <a:p>
            <a:pPr algn="just"/>
            <a:r>
              <a:rPr lang="en-US" sz="2400" dirty="0"/>
              <a:t>The term "</a:t>
            </a:r>
            <a:r>
              <a:rPr lang="en-US" sz="2400" b="1" dirty="0"/>
              <a:t>Industry 4.0</a:t>
            </a:r>
            <a:r>
              <a:rPr lang="en-US" sz="2400" dirty="0"/>
              <a:t>", </a:t>
            </a:r>
            <a:r>
              <a:rPr lang="en-US" sz="2400" dirty="0" smtClean="0"/>
              <a:t>originates </a:t>
            </a:r>
            <a:r>
              <a:rPr lang="en-US" sz="2400" dirty="0"/>
              <a:t>from a project in the high-tech strategy of the </a:t>
            </a:r>
            <a:r>
              <a:rPr lang="en-US" sz="2400" b="1" dirty="0"/>
              <a:t>German</a:t>
            </a:r>
            <a:r>
              <a:rPr lang="en-US" sz="2400" dirty="0"/>
              <a:t> government, which promotes the computerization of manufacturing</a:t>
            </a:r>
            <a:r>
              <a:rPr lang="en-US" sz="2200" dirty="0"/>
              <a:t>. </a:t>
            </a:r>
            <a:endParaRPr lang="en-US" sz="2200" dirty="0" smtClean="0"/>
          </a:p>
        </p:txBody>
      </p:sp>
      <p:sp>
        <p:nvSpPr>
          <p:cNvPr id="7" name="Rectangle 6"/>
          <p:cNvSpPr/>
          <p:nvPr/>
        </p:nvSpPr>
        <p:spPr>
          <a:xfrm>
            <a:off x="379412" y="2249028"/>
            <a:ext cx="6096000" cy="830997"/>
          </a:xfrm>
          <a:prstGeom prst="rect">
            <a:avLst/>
          </a:prstGeom>
        </p:spPr>
        <p:txBody>
          <a:bodyPr>
            <a:spAutoFit/>
          </a:bodyPr>
          <a:lstStyle/>
          <a:p>
            <a:r>
              <a:rPr lang="en-US" sz="2400" b="1" dirty="0" smtClean="0"/>
              <a:t>3</a:t>
            </a:r>
            <a:r>
              <a:rPr lang="en-US" sz="2400" dirty="0" smtClean="0"/>
              <a:t> </a:t>
            </a:r>
            <a:r>
              <a:rPr lang="en-US" sz="2400" b="1" dirty="0" smtClean="0"/>
              <a:t>differences </a:t>
            </a:r>
            <a:r>
              <a:rPr lang="en-US" sz="2400" b="1" dirty="0"/>
              <a:t>between </a:t>
            </a:r>
            <a:r>
              <a:rPr lang="en-US" sz="2400" b="1" dirty="0" smtClean="0"/>
              <a:t>IR 4.0 </a:t>
            </a:r>
            <a:r>
              <a:rPr lang="en-US" sz="2400" b="1" dirty="0"/>
              <a:t>and the </a:t>
            </a:r>
            <a:endParaRPr lang="en-US" sz="2400" b="1" dirty="0" smtClean="0"/>
          </a:p>
          <a:p>
            <a:r>
              <a:rPr lang="en-US" sz="2400" b="1" dirty="0" smtClean="0"/>
              <a:t>previous </a:t>
            </a:r>
            <a:r>
              <a:rPr lang="en-US" sz="2400" b="1" dirty="0"/>
              <a:t>ones</a:t>
            </a:r>
            <a:r>
              <a:rPr lang="en-US" sz="2400" dirty="0"/>
              <a:t>:</a:t>
            </a:r>
          </a:p>
        </p:txBody>
      </p:sp>
      <p:sp>
        <p:nvSpPr>
          <p:cNvPr id="8" name="Rectangle 7"/>
          <p:cNvSpPr/>
          <p:nvPr/>
        </p:nvSpPr>
        <p:spPr>
          <a:xfrm>
            <a:off x="201999" y="3238499"/>
            <a:ext cx="5729567" cy="3046988"/>
          </a:xfrm>
          <a:prstGeom prst="rect">
            <a:avLst/>
          </a:prstGeom>
        </p:spPr>
        <p:txBody>
          <a:bodyPr wrap="square">
            <a:spAutoFit/>
          </a:bodyPr>
          <a:lstStyle/>
          <a:p>
            <a:pPr marL="342900" indent="-342900">
              <a:buFont typeface="+mj-lt"/>
              <a:buAutoNum type="arabicPeriod"/>
            </a:pPr>
            <a:r>
              <a:rPr lang="en-US" sz="2400" b="1" dirty="0"/>
              <a:t>Speed</a:t>
            </a:r>
            <a:r>
              <a:rPr lang="en-US" sz="2400" dirty="0"/>
              <a:t> – this revolution is upon us rapidly</a:t>
            </a:r>
          </a:p>
          <a:p>
            <a:pPr marL="342900" indent="-342900">
              <a:buFont typeface="+mj-lt"/>
              <a:buAutoNum type="arabicPeriod"/>
            </a:pPr>
            <a:r>
              <a:rPr lang="en-US" sz="2400" b="1" dirty="0"/>
              <a:t>Pervasiveness</a:t>
            </a:r>
            <a:r>
              <a:rPr lang="en-US" sz="2400" dirty="0"/>
              <a:t> – it’s about mobile networks, sensors, nanotechnology, brain research, computing, networks, etc. being accessible </a:t>
            </a:r>
            <a:endParaRPr lang="en-US" sz="2400" dirty="0" smtClean="0"/>
          </a:p>
          <a:p>
            <a:r>
              <a:rPr lang="en-US" sz="2400" dirty="0"/>
              <a:t> </a:t>
            </a:r>
            <a:r>
              <a:rPr lang="en-US" sz="2400" dirty="0" smtClean="0"/>
              <a:t>    and affordable.</a:t>
            </a:r>
            <a:endParaRPr lang="en-US" sz="2400" dirty="0"/>
          </a:p>
          <a:p>
            <a:pPr marL="342900" indent="-342900">
              <a:buFont typeface="+mj-lt"/>
              <a:buAutoNum type="arabicPeriod"/>
            </a:pPr>
            <a:r>
              <a:rPr lang="en-US" sz="2400" b="1" dirty="0"/>
              <a:t>Entirety</a:t>
            </a:r>
            <a:r>
              <a:rPr lang="en-US" sz="2400" dirty="0"/>
              <a:t> – it is creating the global shared economy.</a:t>
            </a:r>
          </a:p>
        </p:txBody>
      </p:sp>
      <p:sp>
        <p:nvSpPr>
          <p:cNvPr id="9" name="Rectangle 8"/>
          <p:cNvSpPr/>
          <p:nvPr/>
        </p:nvSpPr>
        <p:spPr>
          <a:xfrm>
            <a:off x="201999" y="6488668"/>
            <a:ext cx="4471865" cy="307777"/>
          </a:xfrm>
          <a:prstGeom prst="rect">
            <a:avLst/>
          </a:prstGeom>
        </p:spPr>
        <p:txBody>
          <a:bodyPr wrap="none">
            <a:spAutoFit/>
          </a:bodyPr>
          <a:lstStyle/>
          <a:p>
            <a:r>
              <a:rPr lang="en-US" sz="1400" dirty="0">
                <a:hlinkClick r:id="rId3"/>
              </a:rPr>
              <a:t>https://www.thedualarity.com/industrial-revolution-4-0-2</a:t>
            </a:r>
            <a:r>
              <a:rPr lang="en-US" sz="1400" dirty="0" smtClean="0">
                <a:hlinkClick r:id="rId3"/>
              </a:rPr>
              <a:t>/</a:t>
            </a:r>
            <a:r>
              <a:rPr lang="en-US" sz="1400" dirty="0" smtClean="0"/>
              <a:t> </a:t>
            </a:r>
            <a:endParaRPr lang="en-US" sz="1400" dirty="0"/>
          </a:p>
        </p:txBody>
      </p:sp>
    </p:spTree>
    <p:extLst>
      <p:ext uri="{BB962C8B-B14F-4D97-AF65-F5344CB8AC3E}">
        <p14:creationId xmlns:p14="http://schemas.microsoft.com/office/powerpoint/2010/main" val="66712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A013F82-EE5E-44EE-A61D-E31C6657F26F}" type="slidenum">
              <a:rPr lang="en-US" smtClean="0"/>
              <a:t>9</a:t>
            </a:fld>
            <a:endParaRPr lang="en-US"/>
          </a:p>
        </p:txBody>
      </p:sp>
      <p:pic>
        <p:nvPicPr>
          <p:cNvPr id="3" name="Picture 2"/>
          <p:cNvPicPr>
            <a:picLocks noChangeAspect="1"/>
          </p:cNvPicPr>
          <p:nvPr/>
        </p:nvPicPr>
        <p:blipFill>
          <a:blip r:embed="rId2"/>
          <a:stretch>
            <a:fillRect/>
          </a:stretch>
        </p:blipFill>
        <p:spPr>
          <a:xfrm>
            <a:off x="901538" y="533400"/>
            <a:ext cx="10298274" cy="5742423"/>
          </a:xfrm>
          <a:prstGeom prst="rect">
            <a:avLst/>
          </a:prstGeom>
        </p:spPr>
      </p:pic>
      <p:sp>
        <p:nvSpPr>
          <p:cNvPr id="4" name="Oval 3"/>
          <p:cNvSpPr/>
          <p:nvPr/>
        </p:nvSpPr>
        <p:spPr>
          <a:xfrm>
            <a:off x="2208212" y="228600"/>
            <a:ext cx="1752600" cy="121920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70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03C5CF44-0C62-41B4-B3EA-416B4807878A}" vid="{EC3ACB92-700E-4167-B3A6-412DE40A64C2}"/>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purl.org/dc/elements/1.1/"/>
    <ds:schemaRef ds:uri="http://schemas.microsoft.com/office/2006/metadata/properties"/>
    <ds:schemaRef ds:uri="http://schemas.microsoft.com/office/2006/documentManagement/types"/>
    <ds:schemaRef ds:uri="4873beb7-5857-4685-be1f-d57550cc96cc"/>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1973</TotalTime>
  <Words>2678</Words>
  <Application>Microsoft Office PowerPoint</Application>
  <PresentationFormat>Custom</PresentationFormat>
  <Paragraphs>337</Paragraphs>
  <Slides>76</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AngsanaUPC</vt:lpstr>
      <vt:lpstr>Arial</vt:lpstr>
      <vt:lpstr>Calibri</vt:lpstr>
      <vt:lpstr>Calibri Light</vt:lpstr>
      <vt:lpstr>Californian FB</vt:lpstr>
      <vt:lpstr>Corbel</vt:lpstr>
      <vt:lpstr>Wingdings</vt:lpstr>
      <vt:lpstr>Digital Blue Tunnel 16x9</vt:lpstr>
      <vt:lpstr>Big Data and  Data-Drivenness</vt:lpstr>
      <vt:lpstr>Learning Objective</vt:lpstr>
      <vt:lpstr>PowerPoint Presentation</vt:lpstr>
      <vt:lpstr>PowerPoint Presentation</vt:lpstr>
      <vt:lpstr>Emerging Age of Wisdom</vt:lpstr>
      <vt:lpstr>PowerPoint Presentation</vt:lpstr>
      <vt:lpstr>PowerPoint Presentation</vt:lpstr>
      <vt:lpstr>IR 4.0 – Making Sense of the Buzzword</vt:lpstr>
      <vt:lpstr>PowerPoint Presentation</vt:lpstr>
      <vt:lpstr>PowerPoint Presentation</vt:lpstr>
      <vt:lpstr>PowerPoint Presentation</vt:lpstr>
      <vt:lpstr>Data Explosion</vt:lpstr>
      <vt:lpstr>PowerPoint Presentation</vt:lpstr>
      <vt:lpstr>PowerPoint Presentation</vt:lpstr>
      <vt:lpstr>Datafication</vt:lpstr>
      <vt:lpstr>Datafication</vt:lpstr>
      <vt:lpstr>Datafication Example</vt:lpstr>
      <vt:lpstr>To Prevent Theft: Car Seat Identifies Drivers Sitting Down</vt:lpstr>
      <vt:lpstr>The 7 ways you are totally unique</vt:lpstr>
      <vt:lpstr>What is Big Data?</vt:lpstr>
      <vt:lpstr>PowerPoint Presentation</vt:lpstr>
      <vt:lpstr>The Dimensions of Big Data – 5Vs</vt:lpstr>
      <vt:lpstr>PowerPoint Presentation</vt:lpstr>
      <vt:lpstr>Volume - The Big Data Numbers</vt:lpstr>
      <vt:lpstr>PowerPoint Presentation</vt:lpstr>
      <vt:lpstr>Velocity (Speed)</vt:lpstr>
      <vt:lpstr>Variety of Data</vt:lpstr>
      <vt:lpstr>PowerPoint Presentation</vt:lpstr>
      <vt:lpstr>Where Is It All Stored?</vt:lpstr>
      <vt:lpstr>PowerPoint Presentation</vt:lpstr>
      <vt:lpstr>PowerPoint Presentation</vt:lpstr>
      <vt:lpstr>Value of Big Data</vt:lpstr>
      <vt:lpstr>Digital Disruption</vt:lpstr>
      <vt:lpstr>PowerPoint Presentation</vt:lpstr>
      <vt:lpstr>The Reuse of Data</vt:lpstr>
      <vt:lpstr>The “Option Value” of Data </vt:lpstr>
      <vt:lpstr>Recombinant of Data</vt:lpstr>
      <vt:lpstr>The Value of Data Exhaust</vt:lpstr>
      <vt:lpstr>The Value of Open Data</vt:lpstr>
      <vt:lpstr>Big Data Ecosystem - From Data to Decisions </vt:lpstr>
      <vt:lpstr>Big Data as Research &amp; Scientific Topic</vt:lpstr>
      <vt:lpstr>Journals</vt:lpstr>
      <vt:lpstr>PowerPoint Presentation</vt:lpstr>
      <vt:lpstr>Conferences</vt:lpstr>
      <vt:lpstr>PowerPoint Presentation</vt:lpstr>
      <vt:lpstr>PowerPoint Presentation</vt:lpstr>
      <vt:lpstr>Opportunities &amp; Benefits of Big Data Utilization</vt:lpstr>
      <vt:lpstr>Challenges in Handling Big Data </vt:lpstr>
      <vt:lpstr>PowerPoint Presentation</vt:lpstr>
      <vt:lpstr>Data Drivenness</vt:lpstr>
      <vt:lpstr>PowerPoint Presentation</vt:lpstr>
      <vt:lpstr>Data-driven Decision  Making</vt:lpstr>
      <vt:lpstr>What Makes an Organization Data-Driven?</vt:lpstr>
      <vt:lpstr>What Makes an Organization Data-Driven?</vt:lpstr>
      <vt:lpstr>From Reporting , Alerting to Analysis</vt:lpstr>
      <vt:lpstr>Framework for Understanding Analytics</vt:lpstr>
      <vt:lpstr>Analytics Value Chain</vt:lpstr>
      <vt:lpstr>Analytics Maturity</vt:lpstr>
      <vt:lpstr>PowerPoint Presentation</vt:lpstr>
      <vt:lpstr>PowerPoint Presentation</vt:lpstr>
      <vt:lpstr>PowerPoint Presentation</vt:lpstr>
      <vt:lpstr>PowerPoint Presentation</vt:lpstr>
      <vt:lpstr>Data driven culture</vt:lpstr>
      <vt:lpstr>Data Science versus Statistics</vt:lpstr>
      <vt:lpstr>PowerPoint Presentation</vt:lpstr>
      <vt:lpstr>More Data or Better Models</vt:lpstr>
      <vt:lpstr>PowerPoint Presentation</vt:lpstr>
      <vt:lpstr>PowerPoint Presentation</vt:lpstr>
      <vt:lpstr>Harnessing Big Data</vt:lpstr>
      <vt:lpstr>PowerPoint Presentation</vt:lpstr>
      <vt:lpstr>PowerPoint Presentation</vt:lpstr>
      <vt:lpstr>Summary</vt:lpstr>
      <vt:lpstr>PowerPoint Presentation</vt:lpstr>
      <vt:lpstr>References</vt:lpstr>
      <vt:lpstr>PowerPoint Presentation</vt:lpstr>
      <vt:lpstr>Discussion 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and Data-Driven Decision Making</dc:title>
  <dc:creator>S M</dc:creator>
  <cp:lastModifiedBy>Salimah</cp:lastModifiedBy>
  <cp:revision>132</cp:revision>
  <cp:lastPrinted>2019-09-23T04:11:58Z</cp:lastPrinted>
  <dcterms:created xsi:type="dcterms:W3CDTF">2017-01-04T03:03:15Z</dcterms:created>
  <dcterms:modified xsi:type="dcterms:W3CDTF">2019-09-23T09:14:33Z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